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Arial Narrow" panose="020B0606020202030204" pitchFamily="34" charset="0"/>
      <p:regular r:id="rId26"/>
      <p:bold r:id="rId27"/>
      <p:italic r:id="rId28"/>
      <p:boldItalic r:id="rId29"/>
    </p:embeddedFont>
    <p:embeddedFont>
      <p:font typeface="Lato" panose="020F0502020204030203" pitchFamily="34" charset="0"/>
      <p:regular r:id="rId30"/>
      <p:bold r:id="rId31"/>
      <p:italic r:id="rId32"/>
      <p:boldItalic r:id="rId33"/>
    </p:embeddedFont>
    <p:embeddedFont>
      <p:font typeface="Raleway" pitchFamily="2" charset="0"/>
      <p:regular r:id="rId34"/>
      <p:bold r:id="rId35"/>
      <p:italic r:id="rId36"/>
      <p:boldItalic r:id="rId37"/>
    </p:embeddedFont>
    <p:embeddedFont>
      <p:font typeface="Roboto" panose="02000000000000000000" pitchFamily="2" charset="0"/>
      <p:regular r:id="rId38"/>
      <p:bold r:id="rId39"/>
      <p:italic r:id="rId40"/>
      <p:boldItalic r:id="rId41"/>
    </p:embeddedFont>
    <p:embeddedFont>
      <p:font typeface="Roboto Slab" panose="020B0604020202020204"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2">
          <p15:clr>
            <a:srgbClr val="A4A3A4"/>
          </p15:clr>
        </p15:guide>
        <p15:guide id="2" pos="193">
          <p15:clr>
            <a:srgbClr val="A4A3A4"/>
          </p15:clr>
        </p15:guide>
        <p15:guide id="3" pos="4797">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7307C0-E6BF-47C9-A6EB-B067C55B4FFF}">
  <a:tblStyle styleId="{DE7307C0-E6BF-47C9-A6EB-B067C55B4FF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120" y="516"/>
      </p:cViewPr>
      <p:guideLst>
        <p:guide orient="horz" pos="312"/>
        <p:guide pos="193"/>
        <p:guide pos="479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cb9a0b074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435838559f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435838559f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44fbb06ede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44fbb06ede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44fbb06ede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44fbb06ede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44fbb06ede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44fbb06ede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44fbb06ede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44fbb06ede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44fbb06ede_3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44fbb06ede_3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435838559f_0_4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435838559f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d5b15f0a3_5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d5b15f0a3_5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44fbb06ede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44fbb06ede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435838559f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435838559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44fbb06ede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44fbb06ede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435838559f_0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1435838559f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435838559f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435838559f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435838559f_0_3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435838559f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44fbb06ede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144fbb06ed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44fbb06ede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44fbb06ede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435838559f_0_3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435838559f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435838559f_0_3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435838559f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435838559f_0_3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435838559f_0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435838559f_0_3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435838559f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435838559f_0_4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435838559f_0_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44fbb06ede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44fbb06ede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s://opendata.cityofnewyork.us/" TargetMode="External"/><Relationship Id="rId7"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hyperlink" Target="https://data2gohealth.nyc/" TargetMode="External"/><Relationship Id="rId5" Type="http://schemas.openxmlformats.org/officeDocument/2006/relationships/hyperlink" Target="https://www.cityhealthdashboard.com/" TargetMode="External"/><Relationship Id="rId4" Type="http://schemas.openxmlformats.org/officeDocument/2006/relationships/hyperlink" Target="https://www1.nyc.gov/site/doh/data/data-publications/profiles.pag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How to Write a </a:t>
            </a:r>
            <a:br>
              <a:rPr lang="en"/>
            </a:br>
            <a:r>
              <a:rPr lang="en"/>
              <a:t>Grant Proposal</a:t>
            </a:r>
            <a:endParaRPr dirty="0"/>
          </a:p>
        </p:txBody>
      </p:sp>
      <p:sp>
        <p:nvSpPr>
          <p:cNvPr id="64" name="Google Shape;64;p13"/>
          <p:cNvSpPr txBox="1">
            <a:spLocks noGrp="1"/>
          </p:cNvSpPr>
          <p:nvPr>
            <p:ph type="subTitle" idx="1"/>
          </p:nvPr>
        </p:nvSpPr>
        <p:spPr>
          <a:xfrm>
            <a:off x="1657000" y="3837425"/>
            <a:ext cx="6648900" cy="1241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200" b="1"/>
              <a:t>Reverend Terry Troia, Project Hospitality</a:t>
            </a:r>
            <a:endParaRPr sz="2200" b="1" dirty="0"/>
          </a:p>
        </p:txBody>
      </p:sp>
      <p:sp>
        <p:nvSpPr>
          <p:cNvPr id="65" name="Google Shape;65;p13"/>
          <p:cNvSpPr txBox="1"/>
          <p:nvPr/>
        </p:nvSpPr>
        <p:spPr>
          <a:xfrm>
            <a:off x="154775" y="4713300"/>
            <a:ext cx="5193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chemeClr val="dk1"/>
                </a:solidFill>
                <a:latin typeface="Arial Narrow"/>
                <a:ea typeface="Arial Narrow"/>
                <a:cs typeface="Arial Narrow"/>
                <a:sym typeface="Arial Narrow"/>
              </a:rPr>
              <a:t>Source: DOHMH, Fund for Public Health of NYC</a:t>
            </a:r>
            <a:endParaRPr sz="300" dirty="0">
              <a:solidFill>
                <a:schemeClr val="dk1"/>
              </a:solidFill>
              <a:latin typeface="Arial Narrow"/>
              <a:ea typeface="Arial Narrow"/>
              <a:cs typeface="Arial Narrow"/>
              <a:sym typeface="Arial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2"/>
          <p:cNvSpPr txBox="1"/>
          <p:nvPr/>
        </p:nvSpPr>
        <p:spPr>
          <a:xfrm>
            <a:off x="230975" y="361625"/>
            <a:ext cx="51972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600"/>
              </a:spcAft>
              <a:buNone/>
            </a:pPr>
            <a:r>
              <a:rPr lang="en" sz="3400" b="1">
                <a:solidFill>
                  <a:schemeClr val="dk1"/>
                </a:solidFill>
                <a:latin typeface="Raleway"/>
                <a:ea typeface="Raleway"/>
                <a:cs typeface="Raleway"/>
                <a:sym typeface="Raleway"/>
              </a:rPr>
              <a:t>Common Components</a:t>
            </a:r>
            <a:endParaRPr sz="2000" dirty="0">
              <a:solidFill>
                <a:schemeClr val="dk1"/>
              </a:solidFill>
            </a:endParaRPr>
          </a:p>
        </p:txBody>
      </p:sp>
      <p:pic>
        <p:nvPicPr>
          <p:cNvPr id="158" name="Google Shape;158;p22"/>
          <p:cNvPicPr preferRelativeResize="0"/>
          <p:nvPr/>
        </p:nvPicPr>
        <p:blipFill>
          <a:blip r:embed="rId3">
            <a:alphaModFix/>
          </a:blip>
          <a:stretch>
            <a:fillRect/>
          </a:stretch>
        </p:blipFill>
        <p:spPr>
          <a:xfrm>
            <a:off x="7614625" y="13088"/>
            <a:ext cx="1214100" cy="910575"/>
          </a:xfrm>
          <a:prstGeom prst="rect">
            <a:avLst/>
          </a:prstGeom>
          <a:noFill/>
          <a:ln>
            <a:noFill/>
          </a:ln>
        </p:spPr>
      </p:pic>
      <p:sp>
        <p:nvSpPr>
          <p:cNvPr id="159" name="Google Shape;159;p22"/>
          <p:cNvSpPr txBox="1">
            <a:spLocks noGrp="1"/>
          </p:cNvSpPr>
          <p:nvPr>
            <p:ph type="title" idx="4294967295"/>
          </p:nvPr>
        </p:nvSpPr>
        <p:spPr>
          <a:xfrm>
            <a:off x="383375" y="1099125"/>
            <a:ext cx="8627100" cy="3067500"/>
          </a:xfrm>
          <a:prstGeom prst="rect">
            <a:avLst/>
          </a:prstGeom>
        </p:spPr>
        <p:txBody>
          <a:bodyPr spcFirstLastPara="1" wrap="square" lIns="91425" tIns="91425" rIns="91425" bIns="91425" anchor="t" anchorCtr="0">
            <a:noAutofit/>
          </a:bodyPr>
          <a:lstStyle/>
          <a:p>
            <a:pPr marL="457200" lvl="0" indent="-368300" algn="l" rtl="0">
              <a:lnSpc>
                <a:spcPct val="100000"/>
              </a:lnSpc>
              <a:spcBef>
                <a:spcPts val="0"/>
              </a:spcBef>
              <a:spcAft>
                <a:spcPts val="0"/>
              </a:spcAft>
              <a:buSzPts val="2200"/>
              <a:buFont typeface="Lato"/>
              <a:buChar char="❖"/>
            </a:pPr>
            <a:r>
              <a:rPr lang="en" sz="2000" dirty="0">
                <a:latin typeface="Lato"/>
                <a:ea typeface="Lato"/>
                <a:cs typeface="Lato"/>
                <a:sym typeface="Lato"/>
              </a:rPr>
              <a:t>How do you what the need is?  </a:t>
            </a:r>
            <a:endParaRPr sz="2000" dirty="0">
              <a:latin typeface="Lato"/>
              <a:ea typeface="Lato"/>
              <a:cs typeface="Lato"/>
              <a:sym typeface="Lato"/>
            </a:endParaRPr>
          </a:p>
          <a:p>
            <a:pPr marL="457200" lvl="0" indent="-368300" algn="l" rtl="0">
              <a:lnSpc>
                <a:spcPct val="100000"/>
              </a:lnSpc>
              <a:spcBef>
                <a:spcPts val="0"/>
              </a:spcBef>
              <a:spcAft>
                <a:spcPts val="0"/>
              </a:spcAft>
              <a:buSzPts val="2200"/>
              <a:buFont typeface="Lato"/>
              <a:buChar char="❖"/>
            </a:pPr>
            <a:r>
              <a:rPr lang="en" sz="2000" dirty="0">
                <a:latin typeface="Lato"/>
                <a:ea typeface="Lato"/>
                <a:cs typeface="Lato"/>
                <a:sym typeface="Lato"/>
              </a:rPr>
              <a:t>What statistics do you have?</a:t>
            </a:r>
            <a:endParaRPr sz="2000" dirty="0">
              <a:latin typeface="Lato"/>
              <a:ea typeface="Lato"/>
              <a:cs typeface="Lato"/>
              <a:sym typeface="Lato"/>
            </a:endParaRPr>
          </a:p>
          <a:p>
            <a:pPr marL="457200" lvl="0" indent="-368300" algn="l" rtl="0">
              <a:lnSpc>
                <a:spcPct val="100000"/>
              </a:lnSpc>
              <a:spcBef>
                <a:spcPts val="0"/>
              </a:spcBef>
              <a:spcAft>
                <a:spcPts val="0"/>
              </a:spcAft>
              <a:buSzPts val="2200"/>
              <a:buFont typeface="Lato"/>
              <a:buChar char="❖"/>
            </a:pPr>
            <a:r>
              <a:rPr lang="en" sz="2000" dirty="0">
                <a:latin typeface="Lato"/>
                <a:ea typeface="Lato"/>
                <a:cs typeface="Lato"/>
                <a:sym typeface="Lato"/>
              </a:rPr>
              <a:t>Stats from your program?  </a:t>
            </a:r>
            <a:endParaRPr sz="2000" dirty="0">
              <a:latin typeface="Lato"/>
              <a:ea typeface="Lato"/>
              <a:cs typeface="Lato"/>
              <a:sym typeface="Lato"/>
            </a:endParaRPr>
          </a:p>
          <a:p>
            <a:pPr marL="457200" lvl="0" indent="-368300" algn="l" rtl="0">
              <a:lnSpc>
                <a:spcPct val="100000"/>
              </a:lnSpc>
              <a:spcBef>
                <a:spcPts val="0"/>
              </a:spcBef>
              <a:spcAft>
                <a:spcPts val="0"/>
              </a:spcAft>
              <a:buSzPts val="2200"/>
              <a:buFont typeface="Lato"/>
              <a:buChar char="❖"/>
            </a:pPr>
            <a:r>
              <a:rPr lang="en" sz="2000" dirty="0">
                <a:latin typeface="Lato"/>
                <a:ea typeface="Lato"/>
                <a:cs typeface="Lato"/>
                <a:sym typeface="Lato"/>
              </a:rPr>
              <a:t>From the Hunger Task Force?</a:t>
            </a:r>
            <a:endParaRPr sz="2000" dirty="0">
              <a:latin typeface="Lato"/>
              <a:ea typeface="Lato"/>
              <a:cs typeface="Lato"/>
              <a:sym typeface="Lato"/>
            </a:endParaRPr>
          </a:p>
          <a:p>
            <a:pPr marL="457200" lvl="0" indent="-368300" algn="l" rtl="0">
              <a:lnSpc>
                <a:spcPct val="100000"/>
              </a:lnSpc>
              <a:spcBef>
                <a:spcPts val="0"/>
              </a:spcBef>
              <a:spcAft>
                <a:spcPts val="0"/>
              </a:spcAft>
              <a:buSzPts val="2200"/>
              <a:buFont typeface="Lato"/>
              <a:buChar char="❖"/>
            </a:pPr>
            <a:r>
              <a:rPr lang="en" sz="2000" dirty="0">
                <a:latin typeface="Lato"/>
                <a:ea typeface="Lato"/>
                <a:cs typeface="Lato"/>
                <a:sym typeface="Lato"/>
              </a:rPr>
              <a:t>Stats on hunger in Staten Island?  </a:t>
            </a:r>
            <a:endParaRPr sz="2000" dirty="0">
              <a:latin typeface="Lato"/>
              <a:ea typeface="Lato"/>
              <a:cs typeface="Lato"/>
              <a:sym typeface="Lato"/>
            </a:endParaRPr>
          </a:p>
          <a:p>
            <a:pPr marL="457200" lvl="0" indent="-368300" algn="l" rtl="0">
              <a:lnSpc>
                <a:spcPct val="100000"/>
              </a:lnSpc>
              <a:spcBef>
                <a:spcPts val="0"/>
              </a:spcBef>
              <a:spcAft>
                <a:spcPts val="0"/>
              </a:spcAft>
              <a:buSzPts val="2200"/>
              <a:buFont typeface="Lato"/>
              <a:buChar char="❖"/>
            </a:pPr>
            <a:r>
              <a:rPr lang="en" sz="2000" dirty="0">
                <a:latin typeface="Lato"/>
                <a:ea typeface="Lato"/>
                <a:cs typeface="Lato"/>
                <a:sym typeface="Lato"/>
              </a:rPr>
              <a:t>In NYC? </a:t>
            </a:r>
            <a:endParaRPr sz="2000" dirty="0">
              <a:latin typeface="Lato"/>
              <a:ea typeface="Lato"/>
              <a:cs typeface="Lato"/>
              <a:sym typeface="Lato"/>
            </a:endParaRPr>
          </a:p>
          <a:p>
            <a:pPr marL="457200" lvl="0" indent="-368300" algn="l" rtl="0">
              <a:lnSpc>
                <a:spcPct val="100000"/>
              </a:lnSpc>
              <a:spcBef>
                <a:spcPts val="0"/>
              </a:spcBef>
              <a:spcAft>
                <a:spcPts val="0"/>
              </a:spcAft>
              <a:buSzPts val="2200"/>
              <a:buFont typeface="Lato"/>
              <a:buChar char="❖"/>
            </a:pPr>
            <a:r>
              <a:rPr lang="en" sz="2000" dirty="0">
                <a:latin typeface="Lato"/>
                <a:ea typeface="Lato"/>
                <a:cs typeface="Lato"/>
                <a:sym typeface="Lato"/>
              </a:rPr>
              <a:t>In NY State? </a:t>
            </a:r>
            <a:endParaRPr sz="2000" dirty="0">
              <a:latin typeface="Lato"/>
              <a:ea typeface="Lato"/>
              <a:cs typeface="Lato"/>
              <a:sym typeface="Lato"/>
            </a:endParaRPr>
          </a:p>
          <a:p>
            <a:pPr marL="457200" lvl="0" indent="-368300" algn="l" rtl="0">
              <a:lnSpc>
                <a:spcPct val="100000"/>
              </a:lnSpc>
              <a:spcBef>
                <a:spcPts val="0"/>
              </a:spcBef>
              <a:spcAft>
                <a:spcPts val="0"/>
              </a:spcAft>
              <a:buSzPts val="2200"/>
              <a:buFont typeface="Lato"/>
              <a:buChar char="❖"/>
            </a:pPr>
            <a:r>
              <a:rPr lang="en" sz="2000" dirty="0">
                <a:latin typeface="Lato"/>
                <a:ea typeface="Lato"/>
                <a:cs typeface="Lato"/>
                <a:sym typeface="Lato"/>
              </a:rPr>
              <a:t>In the US?</a:t>
            </a:r>
            <a:endParaRPr sz="2000" dirty="0">
              <a:latin typeface="Lato"/>
              <a:ea typeface="Lato"/>
              <a:cs typeface="Lato"/>
              <a:sym typeface="Lato"/>
            </a:endParaRPr>
          </a:p>
          <a:p>
            <a:pPr marL="457200" lvl="0" indent="-368300" algn="l" rtl="0">
              <a:lnSpc>
                <a:spcPct val="100000"/>
              </a:lnSpc>
              <a:spcBef>
                <a:spcPts val="0"/>
              </a:spcBef>
              <a:spcAft>
                <a:spcPts val="0"/>
              </a:spcAft>
              <a:buSzPts val="2200"/>
              <a:buFont typeface="Lato"/>
              <a:buChar char="❖"/>
            </a:pPr>
            <a:r>
              <a:rPr lang="en" sz="2000" dirty="0">
                <a:latin typeface="Lato"/>
                <a:ea typeface="Lato"/>
                <a:cs typeface="Lato"/>
                <a:sym typeface="Lato"/>
              </a:rPr>
              <a:t>Why these hunger stats now?  </a:t>
            </a:r>
            <a:endParaRPr sz="2000" dirty="0">
              <a:latin typeface="Lato"/>
              <a:ea typeface="Lato"/>
              <a:cs typeface="Lato"/>
              <a:sym typeface="Lato"/>
            </a:endParaRPr>
          </a:p>
          <a:p>
            <a:pPr marL="457200" lvl="0" indent="-368300" algn="l" rtl="0">
              <a:lnSpc>
                <a:spcPct val="100000"/>
              </a:lnSpc>
              <a:spcBef>
                <a:spcPts val="0"/>
              </a:spcBef>
              <a:spcAft>
                <a:spcPts val="0"/>
              </a:spcAft>
              <a:buSzPts val="2200"/>
              <a:buFont typeface="Lato"/>
              <a:buChar char="❖"/>
            </a:pPr>
            <a:r>
              <a:rPr lang="en" sz="2000" dirty="0">
                <a:latin typeface="Lato"/>
                <a:ea typeface="Lato"/>
                <a:cs typeface="Lato"/>
                <a:sym typeface="Lato"/>
              </a:rPr>
              <a:t>What outside sources can you quote in your needs assessment?  </a:t>
            </a:r>
            <a:endParaRPr sz="2000" dirty="0">
              <a:latin typeface="Lato"/>
              <a:ea typeface="Lato"/>
              <a:cs typeface="Lato"/>
              <a:sym typeface="Lato"/>
            </a:endParaRPr>
          </a:p>
          <a:p>
            <a:pPr marL="457200" lvl="0" indent="-368300" algn="l" rtl="0">
              <a:lnSpc>
                <a:spcPct val="100000"/>
              </a:lnSpc>
              <a:spcBef>
                <a:spcPts val="0"/>
              </a:spcBef>
              <a:spcAft>
                <a:spcPts val="0"/>
              </a:spcAft>
              <a:buSzPts val="2200"/>
              <a:buFont typeface="Lato"/>
              <a:buChar char="❖"/>
            </a:pPr>
            <a:r>
              <a:rPr lang="en" sz="2000" dirty="0">
                <a:latin typeface="Lato"/>
                <a:ea typeface="Lato"/>
                <a:cs typeface="Lato"/>
                <a:sym typeface="Lato"/>
              </a:rPr>
              <a:t>Are you sure you have a need for this program you want to fund?</a:t>
            </a:r>
            <a:endParaRPr sz="2000" dirty="0">
              <a:latin typeface="Lato"/>
              <a:ea typeface="Lato"/>
              <a:cs typeface="Lato"/>
              <a:sym typeface="Lato"/>
            </a:endParaRPr>
          </a:p>
        </p:txBody>
      </p:sp>
      <p:sp>
        <p:nvSpPr>
          <p:cNvPr id="160" name="Google Shape;160;p22"/>
          <p:cNvSpPr txBox="1">
            <a:spLocks noGrp="1"/>
          </p:cNvSpPr>
          <p:nvPr>
            <p:ph type="title" idx="4294967295"/>
          </p:nvPr>
        </p:nvSpPr>
        <p:spPr>
          <a:xfrm>
            <a:off x="154775" y="84375"/>
            <a:ext cx="3380700" cy="411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1600"/>
              </a:spcAft>
              <a:buNone/>
            </a:pPr>
            <a:r>
              <a:rPr lang="en" sz="2377"/>
              <a:t>How to Write a Proposal</a:t>
            </a:r>
            <a:br>
              <a:rPr lang="en" sz="3600"/>
            </a:br>
            <a:endParaRPr sz="2800" dirty="0"/>
          </a:p>
        </p:txBody>
      </p:sp>
      <p:cxnSp>
        <p:nvCxnSpPr>
          <p:cNvPr id="161" name="Google Shape;161;p22"/>
          <p:cNvCxnSpPr/>
          <p:nvPr/>
        </p:nvCxnSpPr>
        <p:spPr>
          <a:xfrm rot="10800000" flipH="1">
            <a:off x="307175" y="1004000"/>
            <a:ext cx="7022400" cy="12300"/>
          </a:xfrm>
          <a:prstGeom prst="straightConnector1">
            <a:avLst/>
          </a:prstGeom>
          <a:noFill/>
          <a:ln w="9525" cap="flat" cmpd="sng">
            <a:solidFill>
              <a:schemeClr val="accent4"/>
            </a:solidFill>
            <a:prstDash val="solid"/>
            <a:round/>
            <a:headEnd type="none" w="med" len="med"/>
            <a:tailEnd type="none" w="med" len="med"/>
          </a:ln>
        </p:spPr>
      </p:cxnSp>
      <p:sp>
        <p:nvSpPr>
          <p:cNvPr id="162" name="Google Shape;162;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3"/>
          <p:cNvSpPr txBox="1"/>
          <p:nvPr/>
        </p:nvSpPr>
        <p:spPr>
          <a:xfrm>
            <a:off x="230975" y="335001"/>
            <a:ext cx="51972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600"/>
              </a:spcAft>
              <a:buNone/>
            </a:pPr>
            <a:r>
              <a:rPr lang="en" sz="3400" b="1">
                <a:solidFill>
                  <a:schemeClr val="dk1"/>
                </a:solidFill>
                <a:latin typeface="Raleway"/>
                <a:ea typeface="Raleway"/>
                <a:cs typeface="Raleway"/>
                <a:sym typeface="Raleway"/>
              </a:rPr>
              <a:t>Common Components</a:t>
            </a:r>
            <a:endParaRPr sz="3400" b="1" dirty="0">
              <a:solidFill>
                <a:schemeClr val="dk1"/>
              </a:solidFill>
              <a:latin typeface="Raleway"/>
              <a:ea typeface="Raleway"/>
              <a:cs typeface="Raleway"/>
              <a:sym typeface="Raleway"/>
            </a:endParaRPr>
          </a:p>
        </p:txBody>
      </p:sp>
      <p:pic>
        <p:nvPicPr>
          <p:cNvPr id="168" name="Google Shape;168;p23"/>
          <p:cNvPicPr preferRelativeResize="0"/>
          <p:nvPr/>
        </p:nvPicPr>
        <p:blipFill>
          <a:blip r:embed="rId3">
            <a:alphaModFix/>
          </a:blip>
          <a:stretch>
            <a:fillRect/>
          </a:stretch>
        </p:blipFill>
        <p:spPr>
          <a:xfrm>
            <a:off x="7614625" y="13088"/>
            <a:ext cx="1214100" cy="910575"/>
          </a:xfrm>
          <a:prstGeom prst="rect">
            <a:avLst/>
          </a:prstGeom>
          <a:noFill/>
          <a:ln>
            <a:noFill/>
          </a:ln>
        </p:spPr>
      </p:pic>
      <p:sp>
        <p:nvSpPr>
          <p:cNvPr id="169" name="Google Shape;169;p23"/>
          <p:cNvSpPr txBox="1">
            <a:spLocks noGrp="1"/>
          </p:cNvSpPr>
          <p:nvPr>
            <p:ph type="title" idx="4294967295"/>
          </p:nvPr>
        </p:nvSpPr>
        <p:spPr>
          <a:xfrm>
            <a:off x="307175" y="1022925"/>
            <a:ext cx="8627100" cy="3741300"/>
          </a:xfrm>
          <a:prstGeom prst="rect">
            <a:avLst/>
          </a:prstGeom>
        </p:spPr>
        <p:txBody>
          <a:bodyPr spcFirstLastPara="1" wrap="square" lIns="91425" tIns="91425" rIns="91425" bIns="91425" anchor="t" anchorCtr="0">
            <a:noAutofit/>
          </a:bodyPr>
          <a:lstStyle/>
          <a:p>
            <a:pPr marL="457200" lvl="0" indent="-355600" algn="l" rtl="0">
              <a:spcBef>
                <a:spcPts val="1000"/>
              </a:spcBef>
              <a:spcAft>
                <a:spcPts val="0"/>
              </a:spcAft>
              <a:buSzPts val="2000"/>
              <a:buFont typeface="Lato"/>
              <a:buChar char="❖"/>
            </a:pPr>
            <a:r>
              <a:rPr lang="en" sz="2200" b="1" dirty="0">
                <a:latin typeface="Lato"/>
                <a:ea typeface="Lato"/>
                <a:cs typeface="Lato"/>
                <a:sym typeface="Lato"/>
              </a:rPr>
              <a:t>Project Description Summary </a:t>
            </a:r>
            <a:r>
              <a:rPr lang="en" sz="2000" dirty="0">
                <a:latin typeface="Lato"/>
                <a:ea typeface="Lato"/>
                <a:cs typeface="Lato"/>
                <a:sym typeface="Lato"/>
              </a:rPr>
              <a:t>- This is your ‘executive summary’</a:t>
            </a:r>
            <a:endParaRPr sz="2000" dirty="0">
              <a:latin typeface="Lato"/>
              <a:ea typeface="Lato"/>
              <a:cs typeface="Lato"/>
              <a:sym typeface="Lato"/>
            </a:endParaRPr>
          </a:p>
          <a:p>
            <a:pPr marL="914400" lvl="1" indent="-355600" algn="l" rtl="0">
              <a:spcBef>
                <a:spcPts val="600"/>
              </a:spcBef>
              <a:spcAft>
                <a:spcPts val="0"/>
              </a:spcAft>
              <a:buSzPts val="2000"/>
              <a:buFont typeface="Lato"/>
              <a:buChar char="➢"/>
            </a:pPr>
            <a:r>
              <a:rPr lang="en" sz="2000" dirty="0">
                <a:latin typeface="Lato"/>
                <a:ea typeface="Lato"/>
                <a:cs typeface="Lato"/>
                <a:sym typeface="Lato"/>
              </a:rPr>
              <a:t>What do you propose to do?  </a:t>
            </a:r>
            <a:endParaRPr sz="2000" dirty="0">
              <a:latin typeface="Lato"/>
              <a:ea typeface="Lato"/>
              <a:cs typeface="Lato"/>
              <a:sym typeface="Lato"/>
            </a:endParaRPr>
          </a:p>
          <a:p>
            <a:pPr marL="914400" lvl="1" indent="-355600" algn="l" rtl="0">
              <a:spcBef>
                <a:spcPts val="0"/>
              </a:spcBef>
              <a:spcAft>
                <a:spcPts val="0"/>
              </a:spcAft>
              <a:buSzPts val="2000"/>
              <a:buFont typeface="Lato"/>
              <a:buChar char="➢"/>
            </a:pPr>
            <a:r>
              <a:rPr lang="en" sz="2000" dirty="0">
                <a:latin typeface="Lato"/>
                <a:ea typeface="Lato"/>
                <a:cs typeface="Lato"/>
                <a:sym typeface="Lato"/>
              </a:rPr>
              <a:t>Why do you think you need to do this (needs assessment)  </a:t>
            </a:r>
            <a:endParaRPr sz="2000" dirty="0">
              <a:latin typeface="Lato"/>
              <a:ea typeface="Lato"/>
              <a:cs typeface="Lato"/>
              <a:sym typeface="Lato"/>
            </a:endParaRPr>
          </a:p>
          <a:p>
            <a:pPr marL="914400" lvl="1" indent="-355600" algn="just" rtl="0">
              <a:spcBef>
                <a:spcPts val="0"/>
              </a:spcBef>
              <a:spcAft>
                <a:spcPts val="0"/>
              </a:spcAft>
              <a:buSzPts val="2000"/>
              <a:buFont typeface="Lato"/>
              <a:buChar char="➢"/>
            </a:pPr>
            <a:r>
              <a:rPr lang="en" sz="2000" dirty="0">
                <a:latin typeface="Lato"/>
                <a:ea typeface="Lato"/>
                <a:cs typeface="Lato"/>
                <a:sym typeface="Lato"/>
              </a:rPr>
              <a:t>Tell what you will accomplish with these funds</a:t>
            </a:r>
            <a:br>
              <a:rPr lang="en" sz="2000" dirty="0">
                <a:latin typeface="Lato"/>
                <a:ea typeface="Lato"/>
                <a:cs typeface="Lato"/>
                <a:sym typeface="Lato"/>
              </a:rPr>
            </a:br>
            <a:endParaRPr sz="1100" i="1" dirty="0">
              <a:latin typeface="Lato"/>
              <a:ea typeface="Lato"/>
              <a:cs typeface="Lato"/>
              <a:sym typeface="Lato"/>
            </a:endParaRPr>
          </a:p>
          <a:p>
            <a:pPr marL="57150" lvl="0" indent="0" algn="just" rtl="0">
              <a:spcBef>
                <a:spcPts val="0"/>
              </a:spcBef>
              <a:spcAft>
                <a:spcPts val="0"/>
              </a:spcAft>
              <a:buNone/>
            </a:pPr>
            <a:r>
              <a:rPr lang="en" sz="1800" i="1" dirty="0">
                <a:latin typeface="Lato"/>
                <a:ea typeface="Lato"/>
                <a:cs typeface="Lato"/>
                <a:sym typeface="Lato"/>
              </a:rPr>
              <a:t>“We are proposing to add a Saturday food distribution day to our food pantry because many poor families have to feed their kids on weekend days when no free school meals are available to them.”  By adding a weekend distribution, we will be able to serve more families who are already in financial straits and who are left to produce more meals with less resources for their families. With the grant we will provide an additional 200 meals a week.  We will need funding for both food and for staff (stipends for volunteers) and gas, and insurance for the van that will pick up the food and distribute it on Saturday mornings.</a:t>
            </a:r>
            <a:endParaRPr sz="2000" dirty="0">
              <a:latin typeface="Lato"/>
              <a:ea typeface="Lato"/>
              <a:cs typeface="Lato"/>
              <a:sym typeface="Lato"/>
            </a:endParaRPr>
          </a:p>
        </p:txBody>
      </p:sp>
      <p:sp>
        <p:nvSpPr>
          <p:cNvPr id="170" name="Google Shape;170;p23"/>
          <p:cNvSpPr txBox="1">
            <a:spLocks noGrp="1"/>
          </p:cNvSpPr>
          <p:nvPr>
            <p:ph type="title" idx="4294967295"/>
          </p:nvPr>
        </p:nvSpPr>
        <p:spPr>
          <a:xfrm>
            <a:off x="154775" y="84375"/>
            <a:ext cx="3380700" cy="411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1600"/>
              </a:spcAft>
              <a:buNone/>
            </a:pPr>
            <a:r>
              <a:rPr lang="en" sz="2377"/>
              <a:t>How to Write a Proposal</a:t>
            </a:r>
            <a:br>
              <a:rPr lang="en" sz="3600"/>
            </a:br>
            <a:endParaRPr sz="2800" dirty="0"/>
          </a:p>
        </p:txBody>
      </p:sp>
      <p:cxnSp>
        <p:nvCxnSpPr>
          <p:cNvPr id="171" name="Google Shape;171;p23"/>
          <p:cNvCxnSpPr/>
          <p:nvPr/>
        </p:nvCxnSpPr>
        <p:spPr>
          <a:xfrm rot="10800000" flipH="1">
            <a:off x="307175" y="1004000"/>
            <a:ext cx="7022400" cy="12300"/>
          </a:xfrm>
          <a:prstGeom prst="straightConnector1">
            <a:avLst/>
          </a:prstGeom>
          <a:noFill/>
          <a:ln w="9525" cap="flat" cmpd="sng">
            <a:solidFill>
              <a:schemeClr val="accent4"/>
            </a:solidFill>
            <a:prstDash val="solid"/>
            <a:round/>
            <a:headEnd type="none" w="med" len="med"/>
            <a:tailEnd type="none" w="med" len="med"/>
          </a:ln>
        </p:spPr>
      </p:cxnSp>
      <p:sp>
        <p:nvSpPr>
          <p:cNvPr id="172" name="Google Shape;17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4"/>
          <p:cNvSpPr txBox="1"/>
          <p:nvPr/>
        </p:nvSpPr>
        <p:spPr>
          <a:xfrm>
            <a:off x="230975" y="361625"/>
            <a:ext cx="51972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600"/>
              </a:spcAft>
              <a:buNone/>
            </a:pPr>
            <a:r>
              <a:rPr lang="en" sz="3400" b="1">
                <a:solidFill>
                  <a:schemeClr val="dk1"/>
                </a:solidFill>
                <a:latin typeface="Raleway"/>
                <a:ea typeface="Raleway"/>
                <a:cs typeface="Raleway"/>
                <a:sym typeface="Raleway"/>
              </a:rPr>
              <a:t>Common Components</a:t>
            </a:r>
            <a:endParaRPr sz="3400" b="1" dirty="0">
              <a:solidFill>
                <a:schemeClr val="dk1"/>
              </a:solidFill>
              <a:latin typeface="Raleway"/>
              <a:ea typeface="Raleway"/>
              <a:cs typeface="Raleway"/>
              <a:sym typeface="Raleway"/>
            </a:endParaRPr>
          </a:p>
        </p:txBody>
      </p:sp>
      <p:pic>
        <p:nvPicPr>
          <p:cNvPr id="178" name="Google Shape;178;p24"/>
          <p:cNvPicPr preferRelativeResize="0"/>
          <p:nvPr/>
        </p:nvPicPr>
        <p:blipFill>
          <a:blip r:embed="rId3">
            <a:alphaModFix/>
          </a:blip>
          <a:stretch>
            <a:fillRect/>
          </a:stretch>
        </p:blipFill>
        <p:spPr>
          <a:xfrm>
            <a:off x="7614625" y="13088"/>
            <a:ext cx="1214100" cy="910575"/>
          </a:xfrm>
          <a:prstGeom prst="rect">
            <a:avLst/>
          </a:prstGeom>
          <a:noFill/>
          <a:ln>
            <a:noFill/>
          </a:ln>
        </p:spPr>
      </p:pic>
      <p:sp>
        <p:nvSpPr>
          <p:cNvPr id="179" name="Google Shape;179;p24"/>
          <p:cNvSpPr txBox="1">
            <a:spLocks noGrp="1"/>
          </p:cNvSpPr>
          <p:nvPr>
            <p:ph type="title" idx="4294967295"/>
          </p:nvPr>
        </p:nvSpPr>
        <p:spPr>
          <a:xfrm>
            <a:off x="383375" y="1069625"/>
            <a:ext cx="8106600" cy="38631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Font typeface="Lato"/>
              <a:buChar char="❖"/>
            </a:pPr>
            <a:r>
              <a:rPr lang="en" sz="2200" b="1">
                <a:latin typeface="Lato"/>
                <a:ea typeface="Lato"/>
                <a:cs typeface="Lato"/>
                <a:sym typeface="Lato"/>
              </a:rPr>
              <a:t>Evaluation</a:t>
            </a:r>
            <a:r>
              <a:rPr lang="en" sz="2200">
                <a:latin typeface="Lato"/>
                <a:ea typeface="Lato"/>
                <a:cs typeface="Lato"/>
                <a:sym typeface="Lato"/>
              </a:rPr>
              <a:t> </a:t>
            </a:r>
            <a:endParaRPr sz="2200" dirty="0">
              <a:latin typeface="Lato"/>
              <a:ea typeface="Lato"/>
              <a:cs typeface="Lato"/>
              <a:sym typeface="Lato"/>
            </a:endParaRPr>
          </a:p>
          <a:p>
            <a:pPr marL="914400" lvl="1" indent="-355600" algn="l" rtl="0">
              <a:spcBef>
                <a:spcPts val="0"/>
              </a:spcBef>
              <a:spcAft>
                <a:spcPts val="0"/>
              </a:spcAft>
              <a:buSzPts val="2000"/>
              <a:buFont typeface="Lato"/>
              <a:buChar char="➢"/>
            </a:pPr>
            <a:r>
              <a:rPr lang="en" sz="2000">
                <a:latin typeface="Lato"/>
                <a:ea typeface="Lato"/>
                <a:cs typeface="Lato"/>
                <a:sym typeface="Lato"/>
              </a:rPr>
              <a:t>We will evaluate the effectiveness of this program by conducting a satisfaction survey for the families that utilize the Saturday program; measure the number of meals given out and any uptake or decrease of food distributed, We will collect demographic information on the clients; Race and Ethnicity; household income, immigration status, number of children, number of meals served (will meet or exceed what was proposed as the meal deliverable), FT or PT working family, disability in family, foster children, single parent, not in NYCHA or Section 8 housing (or in NYCHA or Section 8 housing)</a:t>
            </a:r>
            <a:endParaRPr sz="2000" dirty="0">
              <a:latin typeface="Lato"/>
              <a:ea typeface="Lato"/>
              <a:cs typeface="Lato"/>
              <a:sym typeface="Lato"/>
            </a:endParaRPr>
          </a:p>
        </p:txBody>
      </p:sp>
      <p:sp>
        <p:nvSpPr>
          <p:cNvPr id="180" name="Google Shape;180;p24"/>
          <p:cNvSpPr txBox="1">
            <a:spLocks noGrp="1"/>
          </p:cNvSpPr>
          <p:nvPr>
            <p:ph type="title" idx="4294967295"/>
          </p:nvPr>
        </p:nvSpPr>
        <p:spPr>
          <a:xfrm>
            <a:off x="154775" y="84375"/>
            <a:ext cx="3380700" cy="411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1600"/>
              </a:spcAft>
              <a:buNone/>
            </a:pPr>
            <a:r>
              <a:rPr lang="en" sz="2377"/>
              <a:t>How to Write a Proposal</a:t>
            </a:r>
            <a:br>
              <a:rPr lang="en" sz="3600"/>
            </a:br>
            <a:endParaRPr sz="2800" dirty="0"/>
          </a:p>
        </p:txBody>
      </p:sp>
      <p:cxnSp>
        <p:nvCxnSpPr>
          <p:cNvPr id="181" name="Google Shape;181;p24"/>
          <p:cNvCxnSpPr/>
          <p:nvPr/>
        </p:nvCxnSpPr>
        <p:spPr>
          <a:xfrm rot="10800000" flipH="1">
            <a:off x="307175" y="1004000"/>
            <a:ext cx="7022400" cy="12300"/>
          </a:xfrm>
          <a:prstGeom prst="straightConnector1">
            <a:avLst/>
          </a:prstGeom>
          <a:noFill/>
          <a:ln w="9525" cap="flat" cmpd="sng">
            <a:solidFill>
              <a:schemeClr val="accent4"/>
            </a:solidFill>
            <a:prstDash val="solid"/>
            <a:round/>
            <a:headEnd type="none" w="med" len="med"/>
            <a:tailEnd type="none" w="med" len="med"/>
          </a:ln>
        </p:spPr>
      </p:cxnSp>
      <p:sp>
        <p:nvSpPr>
          <p:cNvPr id="182" name="Google Shape;182;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5"/>
          <p:cNvSpPr txBox="1"/>
          <p:nvPr/>
        </p:nvSpPr>
        <p:spPr>
          <a:xfrm>
            <a:off x="230975" y="361625"/>
            <a:ext cx="51972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600"/>
              </a:spcAft>
              <a:buNone/>
            </a:pPr>
            <a:r>
              <a:rPr lang="en" sz="3400" b="1">
                <a:solidFill>
                  <a:schemeClr val="dk1"/>
                </a:solidFill>
                <a:latin typeface="Raleway"/>
                <a:ea typeface="Raleway"/>
                <a:cs typeface="Raleway"/>
                <a:sym typeface="Raleway"/>
              </a:rPr>
              <a:t>Common Components</a:t>
            </a:r>
            <a:endParaRPr sz="3400" b="1" dirty="0">
              <a:solidFill>
                <a:schemeClr val="dk1"/>
              </a:solidFill>
              <a:latin typeface="Raleway"/>
              <a:ea typeface="Raleway"/>
              <a:cs typeface="Raleway"/>
              <a:sym typeface="Raleway"/>
            </a:endParaRPr>
          </a:p>
        </p:txBody>
      </p:sp>
      <p:pic>
        <p:nvPicPr>
          <p:cNvPr id="188" name="Google Shape;188;p25"/>
          <p:cNvPicPr preferRelativeResize="0"/>
          <p:nvPr/>
        </p:nvPicPr>
        <p:blipFill>
          <a:blip r:embed="rId3">
            <a:alphaModFix/>
          </a:blip>
          <a:stretch>
            <a:fillRect/>
          </a:stretch>
        </p:blipFill>
        <p:spPr>
          <a:xfrm>
            <a:off x="7614625" y="13088"/>
            <a:ext cx="1214100" cy="910575"/>
          </a:xfrm>
          <a:prstGeom prst="rect">
            <a:avLst/>
          </a:prstGeom>
          <a:noFill/>
          <a:ln>
            <a:noFill/>
          </a:ln>
        </p:spPr>
      </p:pic>
      <p:sp>
        <p:nvSpPr>
          <p:cNvPr id="189" name="Google Shape;189;p25"/>
          <p:cNvSpPr txBox="1">
            <a:spLocks noGrp="1"/>
          </p:cNvSpPr>
          <p:nvPr>
            <p:ph type="title" idx="4294967295"/>
          </p:nvPr>
        </p:nvSpPr>
        <p:spPr>
          <a:xfrm>
            <a:off x="307175" y="1069625"/>
            <a:ext cx="8604000" cy="32436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Lato"/>
              <a:buChar char="❖"/>
            </a:pPr>
            <a:r>
              <a:rPr lang="en" sz="2200" b="1" dirty="0">
                <a:latin typeface="Lato"/>
                <a:ea typeface="Lato"/>
                <a:cs typeface="Lato"/>
                <a:sym typeface="Lato"/>
              </a:rPr>
              <a:t>Sustainability</a:t>
            </a:r>
            <a:br>
              <a:rPr lang="en" sz="2200" b="1" dirty="0">
                <a:latin typeface="Lato"/>
                <a:ea typeface="Lato"/>
                <a:cs typeface="Lato"/>
                <a:sym typeface="Lato"/>
              </a:rPr>
            </a:br>
            <a:r>
              <a:rPr lang="en" sz="2000" dirty="0">
                <a:latin typeface="Lato"/>
                <a:ea typeface="Lato"/>
                <a:cs typeface="Lato"/>
                <a:sym typeface="Lato"/>
              </a:rPr>
              <a:t>The funder wants to know:  if they invest in your project to achieve “A” what happens at the end of the grant year, when the money runs out?  Not a good idea, to start a program, fill a need and then the program ends and you have created an expectation of being able to fill that need, but now you have no $ to do so.</a:t>
            </a:r>
            <a:endParaRPr sz="2000" dirty="0">
              <a:latin typeface="Lato"/>
              <a:ea typeface="Lato"/>
              <a:cs typeface="Lato"/>
              <a:sym typeface="Lato"/>
            </a:endParaRPr>
          </a:p>
          <a:p>
            <a:pPr marL="914400" lvl="1" indent="-342900" algn="l" rtl="0">
              <a:spcBef>
                <a:spcPts val="0"/>
              </a:spcBef>
              <a:spcAft>
                <a:spcPts val="0"/>
              </a:spcAft>
              <a:buSzPts val="1800"/>
              <a:buFont typeface="Lato"/>
              <a:buChar char="➢"/>
            </a:pPr>
            <a:r>
              <a:rPr lang="en" sz="1600" dirty="0">
                <a:latin typeface="Lato"/>
                <a:ea typeface="Lato"/>
                <a:cs typeface="Lato"/>
                <a:sym typeface="Lato"/>
              </a:rPr>
              <a:t>What are some ideas to sustain the new program?  Research and find other foundations that can carry on the program. Look to develop a volunteer force that can function instead of a paid staff persons. Rely on volunteers and use the money for start up costs (equipment, supplies) or food.  Look for other partnerships to help sustain your project.  Get a supermarket to commit to give you food ongoing; or store to give supplies; hook up with a house of worship that will give you ongoing volunteers supplies or funds.</a:t>
            </a:r>
            <a:endParaRPr sz="1600" dirty="0">
              <a:latin typeface="Lato"/>
              <a:ea typeface="Lato"/>
              <a:cs typeface="Lato"/>
              <a:sym typeface="Lato"/>
            </a:endParaRPr>
          </a:p>
        </p:txBody>
      </p:sp>
      <p:sp>
        <p:nvSpPr>
          <p:cNvPr id="190" name="Google Shape;190;p25"/>
          <p:cNvSpPr txBox="1">
            <a:spLocks noGrp="1"/>
          </p:cNvSpPr>
          <p:nvPr>
            <p:ph type="title" idx="4294967295"/>
          </p:nvPr>
        </p:nvSpPr>
        <p:spPr>
          <a:xfrm>
            <a:off x="154775" y="84375"/>
            <a:ext cx="3380700" cy="411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1600"/>
              </a:spcAft>
              <a:buNone/>
            </a:pPr>
            <a:r>
              <a:rPr lang="en" sz="2377"/>
              <a:t>How to Write a Proposal</a:t>
            </a:r>
            <a:br>
              <a:rPr lang="en" sz="3600"/>
            </a:br>
            <a:endParaRPr sz="2800" dirty="0"/>
          </a:p>
        </p:txBody>
      </p:sp>
      <p:cxnSp>
        <p:nvCxnSpPr>
          <p:cNvPr id="191" name="Google Shape;191;p25"/>
          <p:cNvCxnSpPr/>
          <p:nvPr/>
        </p:nvCxnSpPr>
        <p:spPr>
          <a:xfrm rot="10800000" flipH="1">
            <a:off x="307175" y="1004000"/>
            <a:ext cx="7022400" cy="12300"/>
          </a:xfrm>
          <a:prstGeom prst="straightConnector1">
            <a:avLst/>
          </a:prstGeom>
          <a:noFill/>
          <a:ln w="9525" cap="flat" cmpd="sng">
            <a:solidFill>
              <a:schemeClr val="accent4"/>
            </a:solidFill>
            <a:prstDash val="solid"/>
            <a:round/>
            <a:headEnd type="none" w="med" len="med"/>
            <a:tailEnd type="none" w="med" len="med"/>
          </a:ln>
        </p:spPr>
      </p:cxnSp>
      <p:sp>
        <p:nvSpPr>
          <p:cNvPr id="192" name="Google Shape;192;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6"/>
          <p:cNvSpPr txBox="1"/>
          <p:nvPr/>
        </p:nvSpPr>
        <p:spPr>
          <a:xfrm>
            <a:off x="230975" y="361625"/>
            <a:ext cx="51972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600"/>
              </a:spcAft>
              <a:buNone/>
            </a:pPr>
            <a:r>
              <a:rPr lang="en" sz="3400" b="1">
                <a:solidFill>
                  <a:schemeClr val="dk1"/>
                </a:solidFill>
                <a:latin typeface="Raleway"/>
                <a:ea typeface="Raleway"/>
                <a:cs typeface="Raleway"/>
                <a:sym typeface="Raleway"/>
              </a:rPr>
              <a:t>Common Components</a:t>
            </a:r>
            <a:endParaRPr sz="3400" b="1" dirty="0">
              <a:solidFill>
                <a:schemeClr val="dk1"/>
              </a:solidFill>
              <a:latin typeface="Raleway"/>
              <a:ea typeface="Raleway"/>
              <a:cs typeface="Raleway"/>
              <a:sym typeface="Raleway"/>
            </a:endParaRPr>
          </a:p>
        </p:txBody>
      </p:sp>
      <p:pic>
        <p:nvPicPr>
          <p:cNvPr id="198" name="Google Shape;198;p26"/>
          <p:cNvPicPr preferRelativeResize="0"/>
          <p:nvPr/>
        </p:nvPicPr>
        <p:blipFill>
          <a:blip r:embed="rId3">
            <a:alphaModFix/>
          </a:blip>
          <a:stretch>
            <a:fillRect/>
          </a:stretch>
        </p:blipFill>
        <p:spPr>
          <a:xfrm>
            <a:off x="7614625" y="13088"/>
            <a:ext cx="1214100" cy="910575"/>
          </a:xfrm>
          <a:prstGeom prst="rect">
            <a:avLst/>
          </a:prstGeom>
          <a:noFill/>
          <a:ln>
            <a:noFill/>
          </a:ln>
        </p:spPr>
      </p:pic>
      <p:sp>
        <p:nvSpPr>
          <p:cNvPr id="199" name="Google Shape;199;p26"/>
          <p:cNvSpPr txBox="1">
            <a:spLocks noGrp="1"/>
          </p:cNvSpPr>
          <p:nvPr>
            <p:ph type="title" idx="4294967295"/>
          </p:nvPr>
        </p:nvSpPr>
        <p:spPr>
          <a:xfrm>
            <a:off x="383375" y="1069625"/>
            <a:ext cx="8106600" cy="32436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Font typeface="Lato"/>
              <a:buChar char="❖"/>
            </a:pPr>
            <a:r>
              <a:rPr lang="en" sz="2200" b="1">
                <a:latin typeface="Lato"/>
                <a:ea typeface="Lato"/>
                <a:cs typeface="Lato"/>
                <a:sym typeface="Lato"/>
              </a:rPr>
              <a:t>Budget:</a:t>
            </a:r>
            <a:endParaRPr sz="2200" b="1" dirty="0">
              <a:latin typeface="Lato"/>
              <a:ea typeface="Lato"/>
              <a:cs typeface="Lato"/>
              <a:sym typeface="Lato"/>
            </a:endParaRPr>
          </a:p>
          <a:p>
            <a:pPr marL="914400" lvl="1" indent="-342900" algn="l" rtl="0">
              <a:spcBef>
                <a:spcPts val="0"/>
              </a:spcBef>
              <a:spcAft>
                <a:spcPts val="0"/>
              </a:spcAft>
              <a:buSzPts val="1800"/>
              <a:buFont typeface="Lato"/>
              <a:buChar char="➢"/>
            </a:pPr>
            <a:r>
              <a:rPr lang="en" sz="1800" b="1">
                <a:latin typeface="Lato"/>
                <a:ea typeface="Lato"/>
                <a:cs typeface="Lato"/>
                <a:sym typeface="Lato"/>
              </a:rPr>
              <a:t>Personnel and OTPS (other than personnel services)</a:t>
            </a:r>
            <a:endParaRPr sz="1800" b="1" dirty="0">
              <a:latin typeface="Lato"/>
              <a:ea typeface="Lato"/>
              <a:cs typeface="Lato"/>
              <a:sym typeface="Lato"/>
            </a:endParaRPr>
          </a:p>
          <a:p>
            <a:pPr marL="914400" lvl="1" indent="-342900" algn="l" rtl="0">
              <a:spcBef>
                <a:spcPts val="0"/>
              </a:spcBef>
              <a:spcAft>
                <a:spcPts val="0"/>
              </a:spcAft>
              <a:buSzPts val="1800"/>
              <a:buFont typeface="Lato"/>
              <a:buChar char="➢"/>
            </a:pPr>
            <a:r>
              <a:rPr lang="en" sz="1800" b="1">
                <a:latin typeface="Lato"/>
                <a:ea typeface="Lato"/>
                <a:cs typeface="Lato"/>
                <a:sym typeface="Lato"/>
              </a:rPr>
              <a:t>Personnel is who you hire on payroll</a:t>
            </a:r>
            <a:endParaRPr sz="1800" b="1" dirty="0">
              <a:latin typeface="Lato"/>
              <a:ea typeface="Lato"/>
              <a:cs typeface="Lato"/>
              <a:sym typeface="Lato"/>
            </a:endParaRPr>
          </a:p>
          <a:p>
            <a:pPr marL="914400" lvl="1" indent="-342900" algn="l" rtl="0">
              <a:spcBef>
                <a:spcPts val="0"/>
              </a:spcBef>
              <a:spcAft>
                <a:spcPts val="0"/>
              </a:spcAft>
              <a:buSzPts val="1800"/>
              <a:buFont typeface="Lato"/>
              <a:buChar char="➢"/>
            </a:pPr>
            <a:r>
              <a:rPr lang="en" sz="1800" b="1">
                <a:latin typeface="Lato"/>
                <a:ea typeface="Lato"/>
                <a:cs typeface="Lato"/>
                <a:sym typeface="Lato"/>
              </a:rPr>
              <a:t>OTPS are stipend volunteers, contracted workers</a:t>
            </a:r>
            <a:endParaRPr sz="1800" b="1" dirty="0">
              <a:latin typeface="Lato"/>
              <a:ea typeface="Lato"/>
              <a:cs typeface="Lato"/>
              <a:sym typeface="Lato"/>
            </a:endParaRPr>
          </a:p>
          <a:p>
            <a:pPr marL="914400" lvl="1" indent="-342900" algn="l" rtl="0">
              <a:spcBef>
                <a:spcPts val="0"/>
              </a:spcBef>
              <a:spcAft>
                <a:spcPts val="0"/>
              </a:spcAft>
              <a:buSzPts val="1800"/>
              <a:buFont typeface="Lato"/>
              <a:buChar char="➢"/>
            </a:pPr>
            <a:r>
              <a:rPr lang="en" sz="1800" b="1">
                <a:latin typeface="Lato"/>
                <a:ea typeface="Lato"/>
                <a:cs typeface="Lato"/>
                <a:sym typeface="Lato"/>
              </a:rPr>
              <a:t>Supplies</a:t>
            </a:r>
            <a:endParaRPr sz="1800" b="1" dirty="0">
              <a:latin typeface="Lato"/>
              <a:ea typeface="Lato"/>
              <a:cs typeface="Lato"/>
              <a:sym typeface="Lato"/>
            </a:endParaRPr>
          </a:p>
          <a:p>
            <a:pPr marL="914400" lvl="1" indent="-342900" algn="l" rtl="0">
              <a:spcBef>
                <a:spcPts val="0"/>
              </a:spcBef>
              <a:spcAft>
                <a:spcPts val="0"/>
              </a:spcAft>
              <a:buSzPts val="1800"/>
              <a:buFont typeface="Lato"/>
              <a:buChar char="➢"/>
            </a:pPr>
            <a:r>
              <a:rPr lang="en" sz="1800" b="1">
                <a:latin typeface="Lato"/>
                <a:ea typeface="Lato"/>
                <a:cs typeface="Lato"/>
                <a:sym typeface="Lato"/>
              </a:rPr>
              <a:t>Utilities</a:t>
            </a:r>
            <a:endParaRPr sz="1800" b="1" dirty="0">
              <a:latin typeface="Lato"/>
              <a:ea typeface="Lato"/>
              <a:cs typeface="Lato"/>
              <a:sym typeface="Lato"/>
            </a:endParaRPr>
          </a:p>
          <a:p>
            <a:pPr marL="914400" lvl="1" indent="-342900" algn="l" rtl="0">
              <a:spcBef>
                <a:spcPts val="0"/>
              </a:spcBef>
              <a:spcAft>
                <a:spcPts val="0"/>
              </a:spcAft>
              <a:buSzPts val="1800"/>
              <a:buFont typeface="Lato"/>
              <a:buChar char="➢"/>
            </a:pPr>
            <a:r>
              <a:rPr lang="en" sz="1800" b="1">
                <a:latin typeface="Lato"/>
                <a:ea typeface="Lato"/>
                <a:cs typeface="Lato"/>
                <a:sym typeface="Lato"/>
              </a:rPr>
              <a:t>Rent</a:t>
            </a:r>
            <a:endParaRPr sz="1800" b="1" dirty="0">
              <a:latin typeface="Lato"/>
              <a:ea typeface="Lato"/>
              <a:cs typeface="Lato"/>
              <a:sym typeface="Lato"/>
            </a:endParaRPr>
          </a:p>
          <a:p>
            <a:pPr marL="914400" lvl="1" indent="-342900" algn="l" rtl="0">
              <a:spcBef>
                <a:spcPts val="0"/>
              </a:spcBef>
              <a:spcAft>
                <a:spcPts val="0"/>
              </a:spcAft>
              <a:buSzPts val="1800"/>
              <a:buFont typeface="Lato"/>
              <a:buChar char="➢"/>
            </a:pPr>
            <a:r>
              <a:rPr lang="en" sz="1800" b="1">
                <a:latin typeface="Lato"/>
                <a:ea typeface="Lato"/>
                <a:cs typeface="Lato"/>
                <a:sym typeface="Lato"/>
              </a:rPr>
              <a:t>Food</a:t>
            </a:r>
            <a:endParaRPr sz="1800" b="1" dirty="0">
              <a:latin typeface="Lato"/>
              <a:ea typeface="Lato"/>
              <a:cs typeface="Lato"/>
              <a:sym typeface="Lato"/>
            </a:endParaRPr>
          </a:p>
          <a:p>
            <a:pPr marL="914400" lvl="1" indent="-342900" algn="l" rtl="0">
              <a:spcBef>
                <a:spcPts val="0"/>
              </a:spcBef>
              <a:spcAft>
                <a:spcPts val="0"/>
              </a:spcAft>
              <a:buSzPts val="1800"/>
              <a:buFont typeface="Lato"/>
              <a:buChar char="➢"/>
            </a:pPr>
            <a:r>
              <a:rPr lang="en" sz="1800" b="1">
                <a:latin typeface="Lato"/>
                <a:ea typeface="Lato"/>
                <a:cs typeface="Lato"/>
                <a:sym typeface="Lato"/>
              </a:rPr>
              <a:t>Gas, transportation costs, truck insurance, repair costs</a:t>
            </a:r>
            <a:endParaRPr sz="1800" b="1" dirty="0">
              <a:latin typeface="Lato"/>
              <a:ea typeface="Lato"/>
              <a:cs typeface="Lato"/>
              <a:sym typeface="Lato"/>
            </a:endParaRPr>
          </a:p>
          <a:p>
            <a:pPr marL="914400" lvl="1" indent="-342900" algn="l" rtl="0">
              <a:spcBef>
                <a:spcPts val="0"/>
              </a:spcBef>
              <a:spcAft>
                <a:spcPts val="0"/>
              </a:spcAft>
              <a:buSzPts val="1800"/>
              <a:buFont typeface="Lato"/>
              <a:buChar char="➢"/>
            </a:pPr>
            <a:r>
              <a:rPr lang="en" sz="1800" b="1">
                <a:latin typeface="Lato"/>
                <a:ea typeface="Lato"/>
                <a:cs typeface="Lato"/>
                <a:sym typeface="Lato"/>
              </a:rPr>
              <a:t>Leasing (copier,  hi-lo, pallet jack,  truck, tents, etc.._</a:t>
            </a:r>
            <a:endParaRPr sz="1800" b="1" dirty="0">
              <a:latin typeface="Lato"/>
              <a:ea typeface="Lato"/>
              <a:cs typeface="Lato"/>
              <a:sym typeface="Lato"/>
            </a:endParaRPr>
          </a:p>
          <a:p>
            <a:pPr marL="457200" lvl="0" indent="0" algn="l" rtl="0">
              <a:lnSpc>
                <a:spcPct val="100000"/>
              </a:lnSpc>
              <a:spcBef>
                <a:spcPts val="0"/>
              </a:spcBef>
              <a:spcAft>
                <a:spcPts val="0"/>
              </a:spcAft>
              <a:buNone/>
            </a:pPr>
            <a:endParaRPr sz="1800" dirty="0">
              <a:latin typeface="Lato"/>
              <a:ea typeface="Lato"/>
              <a:cs typeface="Lato"/>
              <a:sym typeface="Lato"/>
            </a:endParaRPr>
          </a:p>
        </p:txBody>
      </p:sp>
      <p:sp>
        <p:nvSpPr>
          <p:cNvPr id="200" name="Google Shape;200;p26"/>
          <p:cNvSpPr txBox="1">
            <a:spLocks noGrp="1"/>
          </p:cNvSpPr>
          <p:nvPr>
            <p:ph type="title" idx="4294967295"/>
          </p:nvPr>
        </p:nvSpPr>
        <p:spPr>
          <a:xfrm>
            <a:off x="154775" y="84375"/>
            <a:ext cx="3380700" cy="411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1600"/>
              </a:spcAft>
              <a:buNone/>
            </a:pPr>
            <a:r>
              <a:rPr lang="en" sz="2377"/>
              <a:t>How to Write a Proposal</a:t>
            </a:r>
            <a:br>
              <a:rPr lang="en" sz="3600"/>
            </a:br>
            <a:endParaRPr sz="2800" dirty="0"/>
          </a:p>
        </p:txBody>
      </p:sp>
      <p:cxnSp>
        <p:nvCxnSpPr>
          <p:cNvPr id="201" name="Google Shape;201;p26"/>
          <p:cNvCxnSpPr/>
          <p:nvPr/>
        </p:nvCxnSpPr>
        <p:spPr>
          <a:xfrm rot="10800000" flipH="1">
            <a:off x="307175" y="1004000"/>
            <a:ext cx="7022400" cy="12300"/>
          </a:xfrm>
          <a:prstGeom prst="straightConnector1">
            <a:avLst/>
          </a:prstGeom>
          <a:noFill/>
          <a:ln w="9525" cap="flat" cmpd="sng">
            <a:solidFill>
              <a:schemeClr val="accent4"/>
            </a:solidFill>
            <a:prstDash val="solid"/>
            <a:round/>
            <a:headEnd type="none" w="med" len="med"/>
            <a:tailEnd type="none" w="med" len="med"/>
          </a:ln>
        </p:spPr>
      </p:cxnSp>
      <p:sp>
        <p:nvSpPr>
          <p:cNvPr id="202" name="Google Shape;202;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7"/>
          <p:cNvSpPr txBox="1"/>
          <p:nvPr/>
        </p:nvSpPr>
        <p:spPr>
          <a:xfrm>
            <a:off x="230975" y="361625"/>
            <a:ext cx="51972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600"/>
              </a:spcAft>
              <a:buNone/>
            </a:pPr>
            <a:r>
              <a:rPr lang="en" sz="3400" b="1">
                <a:solidFill>
                  <a:schemeClr val="dk1"/>
                </a:solidFill>
                <a:latin typeface="Raleway"/>
                <a:ea typeface="Raleway"/>
                <a:cs typeface="Raleway"/>
                <a:sym typeface="Raleway"/>
              </a:rPr>
              <a:t>Common Components</a:t>
            </a:r>
            <a:endParaRPr sz="3400" b="1" dirty="0">
              <a:solidFill>
                <a:schemeClr val="dk1"/>
              </a:solidFill>
              <a:latin typeface="Raleway"/>
              <a:ea typeface="Raleway"/>
              <a:cs typeface="Raleway"/>
              <a:sym typeface="Raleway"/>
            </a:endParaRPr>
          </a:p>
        </p:txBody>
      </p:sp>
      <p:pic>
        <p:nvPicPr>
          <p:cNvPr id="208" name="Google Shape;208;p27"/>
          <p:cNvPicPr preferRelativeResize="0"/>
          <p:nvPr/>
        </p:nvPicPr>
        <p:blipFill>
          <a:blip r:embed="rId3">
            <a:alphaModFix/>
          </a:blip>
          <a:stretch>
            <a:fillRect/>
          </a:stretch>
        </p:blipFill>
        <p:spPr>
          <a:xfrm>
            <a:off x="7614625" y="13088"/>
            <a:ext cx="1214100" cy="910575"/>
          </a:xfrm>
          <a:prstGeom prst="rect">
            <a:avLst/>
          </a:prstGeom>
          <a:noFill/>
          <a:ln>
            <a:noFill/>
          </a:ln>
        </p:spPr>
      </p:pic>
      <p:sp>
        <p:nvSpPr>
          <p:cNvPr id="209" name="Google Shape;209;p27"/>
          <p:cNvSpPr txBox="1">
            <a:spLocks noGrp="1"/>
          </p:cNvSpPr>
          <p:nvPr>
            <p:ph type="title" idx="4294967295"/>
          </p:nvPr>
        </p:nvSpPr>
        <p:spPr>
          <a:xfrm>
            <a:off x="383375" y="1069625"/>
            <a:ext cx="8106600" cy="35163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Font typeface="Lato"/>
              <a:buChar char="❖"/>
            </a:pPr>
            <a:r>
              <a:rPr lang="en" sz="1800" b="1" dirty="0">
                <a:latin typeface="Lato"/>
                <a:ea typeface="Lato"/>
                <a:cs typeface="Lato"/>
                <a:sym typeface="Lato"/>
              </a:rPr>
              <a:t>Sample Budget</a:t>
            </a:r>
            <a:endParaRPr sz="1800" b="1" dirty="0">
              <a:latin typeface="Lato"/>
              <a:ea typeface="Lato"/>
              <a:cs typeface="Lato"/>
              <a:sym typeface="Lato"/>
            </a:endParaRPr>
          </a:p>
          <a:p>
            <a:pPr marL="457200" marR="0" lvl="0" indent="0" algn="l" rtl="0">
              <a:lnSpc>
                <a:spcPct val="100000"/>
              </a:lnSpc>
              <a:spcBef>
                <a:spcPts val="0"/>
              </a:spcBef>
              <a:spcAft>
                <a:spcPts val="0"/>
              </a:spcAft>
              <a:buNone/>
            </a:pPr>
            <a:r>
              <a:rPr lang="en" sz="1200" dirty="0">
                <a:latin typeface="Lato"/>
                <a:ea typeface="Lato"/>
                <a:cs typeface="Lato"/>
                <a:sym typeface="Lato"/>
              </a:rPr>
              <a:t>Personnel services</a:t>
            </a:r>
            <a:endParaRPr sz="1200" dirty="0">
              <a:latin typeface="Lato"/>
              <a:ea typeface="Lato"/>
              <a:cs typeface="Lato"/>
              <a:sym typeface="Lato"/>
            </a:endParaRPr>
          </a:p>
          <a:p>
            <a:pPr marL="457200" marR="616944" lvl="0" indent="0" algn="l" rtl="0">
              <a:lnSpc>
                <a:spcPct val="100000"/>
              </a:lnSpc>
              <a:spcBef>
                <a:spcPts val="0"/>
              </a:spcBef>
              <a:spcAft>
                <a:spcPts val="0"/>
              </a:spcAft>
              <a:buNone/>
            </a:pPr>
            <a:r>
              <a:rPr lang="en" sz="1200" dirty="0">
                <a:latin typeface="Lato"/>
                <a:ea typeface="Lato"/>
                <a:cs typeface="Lato"/>
                <a:sym typeface="Lato"/>
              </a:rPr>
              <a:t>Pantry director            		.25 FTE @ 40,000  =    10,000</a:t>
            </a:r>
            <a:endParaRPr sz="1200" dirty="0">
              <a:latin typeface="Lato"/>
              <a:ea typeface="Lato"/>
              <a:cs typeface="Lato"/>
              <a:sym typeface="Lato"/>
            </a:endParaRPr>
          </a:p>
          <a:p>
            <a:pPr marL="457200" marR="616944" lvl="0" indent="0" algn="l" rtl="0">
              <a:lnSpc>
                <a:spcPct val="100000"/>
              </a:lnSpc>
              <a:spcBef>
                <a:spcPts val="0"/>
              </a:spcBef>
              <a:spcAft>
                <a:spcPts val="0"/>
              </a:spcAft>
              <a:buNone/>
            </a:pPr>
            <a:r>
              <a:rPr lang="en" sz="1200" dirty="0">
                <a:latin typeface="Lato"/>
                <a:ea typeface="Lato"/>
                <a:cs typeface="Lato"/>
                <a:sym typeface="Lato"/>
              </a:rPr>
              <a:t>Fringe Benefits             		20%	                  2,000</a:t>
            </a:r>
            <a:endParaRPr sz="1200" dirty="0">
              <a:latin typeface="Lato"/>
              <a:ea typeface="Lato"/>
              <a:cs typeface="Lato"/>
              <a:sym typeface="Lato"/>
            </a:endParaRPr>
          </a:p>
          <a:p>
            <a:pPr marL="457200" marR="616944" lvl="0" indent="0" algn="l" rtl="0">
              <a:lnSpc>
                <a:spcPct val="100000"/>
              </a:lnSpc>
              <a:spcBef>
                <a:spcPts val="0"/>
              </a:spcBef>
              <a:spcAft>
                <a:spcPts val="0"/>
              </a:spcAft>
              <a:buNone/>
            </a:pPr>
            <a:r>
              <a:rPr lang="en" sz="1200" dirty="0">
                <a:latin typeface="Lato"/>
                <a:ea typeface="Lato"/>
                <a:cs typeface="Lato"/>
                <a:sym typeface="Lato"/>
              </a:rPr>
              <a:t>____________________________________________________________________________________</a:t>
            </a:r>
            <a:endParaRPr sz="1200" dirty="0">
              <a:latin typeface="Lato"/>
              <a:ea typeface="Lato"/>
              <a:cs typeface="Lato"/>
              <a:sym typeface="Lato"/>
            </a:endParaRPr>
          </a:p>
          <a:p>
            <a:pPr marL="457200" marR="616944" lvl="0" indent="0" algn="l" rtl="0">
              <a:lnSpc>
                <a:spcPct val="100000"/>
              </a:lnSpc>
              <a:spcBef>
                <a:spcPts val="0"/>
              </a:spcBef>
              <a:spcAft>
                <a:spcPts val="0"/>
              </a:spcAft>
              <a:buNone/>
            </a:pPr>
            <a:r>
              <a:rPr lang="en" sz="1200" dirty="0">
                <a:latin typeface="Lato"/>
                <a:ea typeface="Lato"/>
                <a:cs typeface="Lato"/>
                <a:sym typeface="Lato"/>
              </a:rPr>
              <a:t>				               	               </a:t>
            </a:r>
            <a:r>
              <a:rPr lang="en" sz="1200" b="1" dirty="0">
                <a:latin typeface="Lato"/>
                <a:ea typeface="Lato"/>
                <a:cs typeface="Lato"/>
                <a:sym typeface="Lato"/>
              </a:rPr>
              <a:t>12,000</a:t>
            </a:r>
            <a:endParaRPr sz="1200" b="1" dirty="0">
              <a:latin typeface="Lato"/>
              <a:ea typeface="Lato"/>
              <a:cs typeface="Lato"/>
              <a:sym typeface="Lato"/>
            </a:endParaRPr>
          </a:p>
          <a:p>
            <a:pPr marL="457200" marR="616944" lvl="0" indent="0" algn="l" rtl="0">
              <a:lnSpc>
                <a:spcPct val="100000"/>
              </a:lnSpc>
              <a:spcBef>
                <a:spcPts val="0"/>
              </a:spcBef>
              <a:spcAft>
                <a:spcPts val="0"/>
              </a:spcAft>
              <a:buNone/>
            </a:pPr>
            <a:endParaRPr sz="100" dirty="0">
              <a:latin typeface="Lato"/>
              <a:ea typeface="Lato"/>
              <a:cs typeface="Lato"/>
              <a:sym typeface="Lato"/>
            </a:endParaRPr>
          </a:p>
          <a:p>
            <a:pPr marL="457200" marR="616944" lvl="0" indent="0" algn="l" rtl="0">
              <a:lnSpc>
                <a:spcPct val="100000"/>
              </a:lnSpc>
              <a:spcBef>
                <a:spcPts val="0"/>
              </a:spcBef>
              <a:spcAft>
                <a:spcPts val="0"/>
              </a:spcAft>
              <a:buNone/>
            </a:pPr>
            <a:r>
              <a:rPr lang="en" sz="1200" dirty="0">
                <a:latin typeface="Lato"/>
                <a:ea typeface="Lato"/>
                <a:cs typeface="Lato"/>
                <a:sym typeface="Lato"/>
              </a:rPr>
              <a:t>OTPS (Other Than Personnel Service)</a:t>
            </a:r>
            <a:endParaRPr sz="1200" dirty="0">
              <a:latin typeface="Lato"/>
              <a:ea typeface="Lato"/>
              <a:cs typeface="Lato"/>
              <a:sym typeface="Lato"/>
            </a:endParaRPr>
          </a:p>
          <a:p>
            <a:pPr marL="457200" marR="616944" lvl="0" indent="0" algn="l" rtl="0">
              <a:lnSpc>
                <a:spcPct val="100000"/>
              </a:lnSpc>
              <a:spcBef>
                <a:spcPts val="0"/>
              </a:spcBef>
              <a:spcAft>
                <a:spcPts val="0"/>
              </a:spcAft>
              <a:buNone/>
            </a:pPr>
            <a:r>
              <a:rPr lang="en" sz="1200" dirty="0">
                <a:latin typeface="Lato"/>
                <a:ea typeface="Lato"/>
                <a:cs typeface="Lato"/>
                <a:sym typeface="Lato"/>
              </a:rPr>
              <a:t>Volunteer stipends at $25 x 100                                                 	    		     2,500</a:t>
            </a:r>
            <a:endParaRPr sz="1200" dirty="0">
              <a:latin typeface="Lato"/>
              <a:ea typeface="Lato"/>
              <a:cs typeface="Lato"/>
              <a:sym typeface="Lato"/>
            </a:endParaRPr>
          </a:p>
          <a:p>
            <a:pPr marL="457200" marR="616944" lvl="0" indent="0" algn="l" rtl="0">
              <a:lnSpc>
                <a:spcPct val="100000"/>
              </a:lnSpc>
              <a:spcBef>
                <a:spcPts val="0"/>
              </a:spcBef>
              <a:spcAft>
                <a:spcPts val="0"/>
              </a:spcAft>
              <a:buNone/>
            </a:pPr>
            <a:r>
              <a:rPr lang="en" sz="1200" dirty="0">
                <a:latin typeface="Lato"/>
                <a:ea typeface="Lato"/>
                <a:cs typeface="Lato"/>
                <a:sym typeface="Lato"/>
              </a:rPr>
              <a:t>Food                                             			 		   10,000</a:t>
            </a:r>
            <a:endParaRPr sz="1200" dirty="0">
              <a:latin typeface="Lato"/>
              <a:ea typeface="Lato"/>
              <a:cs typeface="Lato"/>
              <a:sym typeface="Lato"/>
            </a:endParaRPr>
          </a:p>
          <a:p>
            <a:pPr marL="457200" marR="616944" lvl="0" indent="0" algn="l" rtl="0">
              <a:lnSpc>
                <a:spcPct val="100000"/>
              </a:lnSpc>
              <a:spcBef>
                <a:spcPts val="0"/>
              </a:spcBef>
              <a:spcAft>
                <a:spcPts val="0"/>
              </a:spcAft>
              <a:buNone/>
            </a:pPr>
            <a:r>
              <a:rPr lang="en" sz="1200" dirty="0">
                <a:latin typeface="Lato"/>
                <a:ea typeface="Lato"/>
                <a:cs typeface="Lato"/>
                <a:sym typeface="Lato"/>
              </a:rPr>
              <a:t>Supplies plastic grocery, produce, garbage bags  	 	                           </a:t>
            </a:r>
            <a:r>
              <a:rPr lang="en" sz="1200" u="sng" dirty="0">
                <a:latin typeface="Lato"/>
                <a:ea typeface="Lato"/>
                <a:cs typeface="Lato"/>
                <a:sym typeface="Lato"/>
              </a:rPr>
              <a:t> 1,500</a:t>
            </a:r>
            <a:endParaRPr sz="1200" u="sng" dirty="0">
              <a:latin typeface="Lato"/>
              <a:ea typeface="Lato"/>
              <a:cs typeface="Lato"/>
              <a:sym typeface="Lato"/>
            </a:endParaRPr>
          </a:p>
          <a:p>
            <a:pPr marL="457200" lvl="0" indent="0" algn="l" rtl="0">
              <a:lnSpc>
                <a:spcPct val="100000"/>
              </a:lnSpc>
              <a:spcBef>
                <a:spcPts val="0"/>
              </a:spcBef>
              <a:spcAft>
                <a:spcPts val="0"/>
              </a:spcAft>
              <a:buNone/>
            </a:pPr>
            <a:r>
              <a:rPr lang="en" sz="1400" dirty="0">
                <a:latin typeface="Lato"/>
                <a:ea typeface="Lato"/>
                <a:cs typeface="Lato"/>
                <a:sym typeface="Lato"/>
              </a:rPr>
              <a:t>OTPS Total						 14,000</a:t>
            </a:r>
            <a:endParaRPr sz="1400" dirty="0">
              <a:latin typeface="Lato"/>
              <a:ea typeface="Lato"/>
              <a:cs typeface="Lato"/>
              <a:sym typeface="Lato"/>
            </a:endParaRPr>
          </a:p>
          <a:p>
            <a:pPr marL="457200" lvl="0" indent="0" algn="l" rtl="0">
              <a:lnSpc>
                <a:spcPct val="100000"/>
              </a:lnSpc>
              <a:spcBef>
                <a:spcPts val="0"/>
              </a:spcBef>
              <a:spcAft>
                <a:spcPts val="0"/>
              </a:spcAft>
              <a:buNone/>
            </a:pPr>
            <a:r>
              <a:rPr lang="en" sz="1400" dirty="0">
                <a:latin typeface="Lato"/>
                <a:ea typeface="Lato"/>
                <a:cs typeface="Lato"/>
                <a:sym typeface="Lato"/>
              </a:rPr>
              <a:t>GRAND TOTAL                                                                                                       26,000</a:t>
            </a:r>
            <a:endParaRPr sz="1400" dirty="0">
              <a:latin typeface="Lato"/>
              <a:ea typeface="Lato"/>
              <a:cs typeface="Lato"/>
              <a:sym typeface="Lato"/>
            </a:endParaRPr>
          </a:p>
        </p:txBody>
      </p:sp>
      <p:sp>
        <p:nvSpPr>
          <p:cNvPr id="210" name="Google Shape;210;p27"/>
          <p:cNvSpPr txBox="1">
            <a:spLocks noGrp="1"/>
          </p:cNvSpPr>
          <p:nvPr>
            <p:ph type="title" idx="4294967295"/>
          </p:nvPr>
        </p:nvSpPr>
        <p:spPr>
          <a:xfrm>
            <a:off x="154775" y="84375"/>
            <a:ext cx="3380700" cy="411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1600"/>
              </a:spcAft>
              <a:buNone/>
            </a:pPr>
            <a:r>
              <a:rPr lang="en" sz="2377"/>
              <a:t>How to Write a Proposal</a:t>
            </a:r>
            <a:br>
              <a:rPr lang="en" sz="3600"/>
            </a:br>
            <a:endParaRPr sz="2800" dirty="0"/>
          </a:p>
        </p:txBody>
      </p:sp>
      <p:cxnSp>
        <p:nvCxnSpPr>
          <p:cNvPr id="211" name="Google Shape;211;p27"/>
          <p:cNvCxnSpPr/>
          <p:nvPr/>
        </p:nvCxnSpPr>
        <p:spPr>
          <a:xfrm rot="10800000" flipH="1">
            <a:off x="307175" y="1004000"/>
            <a:ext cx="7022400" cy="12300"/>
          </a:xfrm>
          <a:prstGeom prst="straightConnector1">
            <a:avLst/>
          </a:prstGeom>
          <a:noFill/>
          <a:ln w="9525" cap="flat" cmpd="sng">
            <a:solidFill>
              <a:schemeClr val="accent4"/>
            </a:solidFill>
            <a:prstDash val="solid"/>
            <a:round/>
            <a:headEnd type="none" w="med" len="med"/>
            <a:tailEnd type="none" w="med" len="med"/>
          </a:ln>
        </p:spPr>
      </p:cxnSp>
      <p:sp>
        <p:nvSpPr>
          <p:cNvPr id="212" name="Google Shape;212;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8"/>
          <p:cNvSpPr txBox="1"/>
          <p:nvPr/>
        </p:nvSpPr>
        <p:spPr>
          <a:xfrm>
            <a:off x="232811" y="338673"/>
            <a:ext cx="51972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600"/>
              </a:spcAft>
              <a:buNone/>
            </a:pPr>
            <a:r>
              <a:rPr lang="en" sz="3400" b="1">
                <a:solidFill>
                  <a:schemeClr val="dk1"/>
                </a:solidFill>
                <a:latin typeface="Raleway"/>
                <a:ea typeface="Raleway"/>
                <a:cs typeface="Raleway"/>
                <a:sym typeface="Raleway"/>
              </a:rPr>
              <a:t>Background </a:t>
            </a:r>
            <a:endParaRPr sz="2000" dirty="0">
              <a:solidFill>
                <a:schemeClr val="dk1"/>
              </a:solidFill>
            </a:endParaRPr>
          </a:p>
        </p:txBody>
      </p:sp>
      <p:pic>
        <p:nvPicPr>
          <p:cNvPr id="218" name="Google Shape;218;p28"/>
          <p:cNvPicPr preferRelativeResize="0"/>
          <p:nvPr/>
        </p:nvPicPr>
        <p:blipFill>
          <a:blip r:embed="rId3">
            <a:alphaModFix/>
          </a:blip>
          <a:stretch>
            <a:fillRect/>
          </a:stretch>
        </p:blipFill>
        <p:spPr>
          <a:xfrm>
            <a:off x="7614625" y="13088"/>
            <a:ext cx="1214100" cy="910575"/>
          </a:xfrm>
          <a:prstGeom prst="rect">
            <a:avLst/>
          </a:prstGeom>
          <a:noFill/>
          <a:ln>
            <a:noFill/>
          </a:ln>
        </p:spPr>
      </p:pic>
      <p:sp>
        <p:nvSpPr>
          <p:cNvPr id="219" name="Google Shape;219;p28"/>
          <p:cNvSpPr txBox="1">
            <a:spLocks noGrp="1"/>
          </p:cNvSpPr>
          <p:nvPr>
            <p:ph type="title" idx="4294967295"/>
          </p:nvPr>
        </p:nvSpPr>
        <p:spPr>
          <a:xfrm>
            <a:off x="399450" y="1046675"/>
            <a:ext cx="7643400" cy="30675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Font typeface="Lato"/>
              <a:buChar char="❖"/>
            </a:pPr>
            <a:r>
              <a:rPr lang="en" sz="2000">
                <a:latin typeface="Lato"/>
                <a:ea typeface="Lato"/>
                <a:cs typeface="Lato"/>
                <a:sym typeface="Lato"/>
              </a:rPr>
              <a:t>Brief summary of project</a:t>
            </a:r>
            <a:endParaRPr sz="2000" dirty="0">
              <a:latin typeface="Lato"/>
              <a:ea typeface="Lato"/>
              <a:cs typeface="Lato"/>
              <a:sym typeface="Lato"/>
            </a:endParaRPr>
          </a:p>
          <a:p>
            <a:pPr marL="457200" lvl="0" indent="-355600" algn="l" rtl="0">
              <a:lnSpc>
                <a:spcPct val="100000"/>
              </a:lnSpc>
              <a:spcBef>
                <a:spcPts val="600"/>
              </a:spcBef>
              <a:spcAft>
                <a:spcPts val="0"/>
              </a:spcAft>
              <a:buSzPts val="2000"/>
              <a:buFont typeface="Lato"/>
              <a:buChar char="❖"/>
            </a:pPr>
            <a:r>
              <a:rPr lang="en" sz="2000">
                <a:latin typeface="Lato"/>
                <a:ea typeface="Lato"/>
                <a:cs typeface="Lato"/>
                <a:sym typeface="Lato"/>
              </a:rPr>
              <a:t>Organization’s history and mission</a:t>
            </a:r>
            <a:endParaRPr sz="2000" dirty="0">
              <a:latin typeface="Lato"/>
              <a:ea typeface="Lato"/>
              <a:cs typeface="Lato"/>
              <a:sym typeface="Lato"/>
            </a:endParaRPr>
          </a:p>
          <a:p>
            <a:pPr marL="457200" lvl="0" indent="-355600" algn="l" rtl="0">
              <a:lnSpc>
                <a:spcPct val="100000"/>
              </a:lnSpc>
              <a:spcBef>
                <a:spcPts val="600"/>
              </a:spcBef>
              <a:spcAft>
                <a:spcPts val="0"/>
              </a:spcAft>
              <a:buSzPts val="2000"/>
              <a:buFont typeface="Lato"/>
              <a:buChar char="❖"/>
            </a:pPr>
            <a:r>
              <a:rPr lang="en" sz="2000">
                <a:latin typeface="Lato"/>
                <a:ea typeface="Lato"/>
                <a:cs typeface="Lato"/>
                <a:sym typeface="Lato"/>
              </a:rPr>
              <a:t>Tell your story!  How did you begin?  How have you grown?</a:t>
            </a:r>
            <a:endParaRPr sz="2000" dirty="0">
              <a:latin typeface="Lato"/>
              <a:ea typeface="Lato"/>
              <a:cs typeface="Lato"/>
              <a:sym typeface="Lato"/>
            </a:endParaRPr>
          </a:p>
          <a:p>
            <a:pPr marL="457200" lvl="0" indent="-355600" algn="l" rtl="0">
              <a:lnSpc>
                <a:spcPct val="100000"/>
              </a:lnSpc>
              <a:spcBef>
                <a:spcPts val="600"/>
              </a:spcBef>
              <a:spcAft>
                <a:spcPts val="0"/>
              </a:spcAft>
              <a:buSzPts val="2000"/>
              <a:buFont typeface="Lato"/>
              <a:buChar char="❖"/>
            </a:pPr>
            <a:r>
              <a:rPr lang="en" sz="2000">
                <a:latin typeface="Lato"/>
                <a:ea typeface="Lato"/>
                <a:cs typeface="Lato"/>
                <a:sym typeface="Lato"/>
              </a:rPr>
              <a:t>What is your mission (do you have a mission statement?)  How do you carry out your mission? What good have you done for your community? Neighborhood? borough</a:t>
            </a:r>
            <a:endParaRPr sz="2000" dirty="0">
              <a:latin typeface="Lato"/>
              <a:ea typeface="Lato"/>
              <a:cs typeface="Lato"/>
              <a:sym typeface="Lato"/>
            </a:endParaRPr>
          </a:p>
          <a:p>
            <a:pPr marL="457200" lvl="0" indent="-355600" algn="l" rtl="0">
              <a:lnSpc>
                <a:spcPct val="100000"/>
              </a:lnSpc>
              <a:spcBef>
                <a:spcPts val="600"/>
              </a:spcBef>
              <a:spcAft>
                <a:spcPts val="0"/>
              </a:spcAft>
              <a:buSzPts val="2000"/>
              <a:buFont typeface="Lato"/>
              <a:buChar char="❖"/>
            </a:pPr>
            <a:r>
              <a:rPr lang="en" sz="2000">
                <a:latin typeface="Lato"/>
                <a:ea typeface="Lato"/>
                <a:cs typeface="Lato"/>
                <a:sym typeface="Lato"/>
              </a:rPr>
              <a:t>Statement of need/opportunity</a:t>
            </a:r>
            <a:endParaRPr sz="2000" dirty="0">
              <a:latin typeface="Lato"/>
              <a:ea typeface="Lato"/>
              <a:cs typeface="Lato"/>
              <a:sym typeface="Lato"/>
            </a:endParaRPr>
          </a:p>
          <a:p>
            <a:pPr marL="457200" lvl="0" indent="-355600" algn="l" rtl="0">
              <a:lnSpc>
                <a:spcPct val="100000"/>
              </a:lnSpc>
              <a:spcBef>
                <a:spcPts val="600"/>
              </a:spcBef>
              <a:spcAft>
                <a:spcPts val="0"/>
              </a:spcAft>
              <a:buSzPts val="2000"/>
              <a:buFont typeface="Lato"/>
              <a:buChar char="❖"/>
            </a:pPr>
            <a:r>
              <a:rPr lang="en" sz="2000">
                <a:latin typeface="Lato"/>
                <a:ea typeface="Lato"/>
                <a:cs typeface="Lato"/>
                <a:sym typeface="Lato"/>
              </a:rPr>
              <a:t>Organizational capacity</a:t>
            </a:r>
            <a:endParaRPr sz="2000" dirty="0">
              <a:latin typeface="Lato"/>
              <a:ea typeface="Lato"/>
              <a:cs typeface="Lato"/>
              <a:sym typeface="Lato"/>
            </a:endParaRPr>
          </a:p>
          <a:p>
            <a:pPr marL="457200" lvl="0" indent="-355600" algn="l" rtl="0">
              <a:lnSpc>
                <a:spcPct val="100000"/>
              </a:lnSpc>
              <a:spcBef>
                <a:spcPts val="600"/>
              </a:spcBef>
              <a:spcAft>
                <a:spcPts val="0"/>
              </a:spcAft>
              <a:buSzPts val="2000"/>
              <a:buFont typeface="Lato"/>
              <a:buChar char="❖"/>
            </a:pPr>
            <a:r>
              <a:rPr lang="en" sz="2000">
                <a:latin typeface="Lato"/>
                <a:ea typeface="Lato"/>
                <a:cs typeface="Lato"/>
                <a:sym typeface="Lato"/>
              </a:rPr>
              <a:t>Timeliness of your intervention</a:t>
            </a:r>
            <a:endParaRPr sz="2000" dirty="0">
              <a:latin typeface="Lato"/>
              <a:ea typeface="Lato"/>
              <a:cs typeface="Lato"/>
              <a:sym typeface="Lato"/>
            </a:endParaRPr>
          </a:p>
          <a:p>
            <a:pPr marL="457200" lvl="0" indent="-355600" algn="l" rtl="0">
              <a:lnSpc>
                <a:spcPct val="100000"/>
              </a:lnSpc>
              <a:spcBef>
                <a:spcPts val="600"/>
              </a:spcBef>
              <a:spcAft>
                <a:spcPts val="600"/>
              </a:spcAft>
              <a:buSzPts val="2000"/>
              <a:buFont typeface="Lato"/>
              <a:buChar char="❖"/>
            </a:pPr>
            <a:r>
              <a:rPr lang="en" sz="2000">
                <a:latin typeface="Lato"/>
                <a:ea typeface="Lato"/>
                <a:cs typeface="Lato"/>
                <a:sym typeface="Lato"/>
              </a:rPr>
              <a:t>Partners</a:t>
            </a:r>
            <a:endParaRPr sz="2000" dirty="0">
              <a:latin typeface="Lato"/>
              <a:ea typeface="Lato"/>
              <a:cs typeface="Lato"/>
              <a:sym typeface="Lato"/>
            </a:endParaRPr>
          </a:p>
        </p:txBody>
      </p:sp>
      <p:sp>
        <p:nvSpPr>
          <p:cNvPr id="220" name="Google Shape;220;p28"/>
          <p:cNvSpPr txBox="1">
            <a:spLocks noGrp="1"/>
          </p:cNvSpPr>
          <p:nvPr>
            <p:ph type="title" idx="4294967295"/>
          </p:nvPr>
        </p:nvSpPr>
        <p:spPr>
          <a:xfrm>
            <a:off x="154775" y="84375"/>
            <a:ext cx="3380700" cy="411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1600"/>
              </a:spcAft>
              <a:buNone/>
            </a:pPr>
            <a:r>
              <a:rPr lang="en" sz="2377"/>
              <a:t>How to Write a Proposal</a:t>
            </a:r>
            <a:br>
              <a:rPr lang="en" sz="3600"/>
            </a:br>
            <a:endParaRPr sz="2800" dirty="0"/>
          </a:p>
        </p:txBody>
      </p:sp>
      <p:cxnSp>
        <p:nvCxnSpPr>
          <p:cNvPr id="221" name="Google Shape;221;p28"/>
          <p:cNvCxnSpPr/>
          <p:nvPr/>
        </p:nvCxnSpPr>
        <p:spPr>
          <a:xfrm rot="10800000" flipH="1">
            <a:off x="307175" y="1004000"/>
            <a:ext cx="7022400" cy="12300"/>
          </a:xfrm>
          <a:prstGeom prst="straightConnector1">
            <a:avLst/>
          </a:prstGeom>
          <a:noFill/>
          <a:ln w="9525" cap="flat" cmpd="sng">
            <a:solidFill>
              <a:schemeClr val="accent4"/>
            </a:solidFill>
            <a:prstDash val="solid"/>
            <a:round/>
            <a:headEnd type="none" w="med" len="med"/>
            <a:tailEnd type="none" w="med" len="med"/>
          </a:ln>
        </p:spPr>
      </p:cxnSp>
      <p:sp>
        <p:nvSpPr>
          <p:cNvPr id="222" name="Google Shape;222;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9"/>
          <p:cNvSpPr txBox="1">
            <a:spLocks noGrp="1"/>
          </p:cNvSpPr>
          <p:nvPr>
            <p:ph type="title" idx="4294967295"/>
          </p:nvPr>
        </p:nvSpPr>
        <p:spPr>
          <a:xfrm>
            <a:off x="247050" y="1045700"/>
            <a:ext cx="8774100" cy="30675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Font typeface="Lato"/>
              <a:buChar char="❖"/>
            </a:pPr>
            <a:r>
              <a:rPr lang="en" sz="2400" b="0">
                <a:latin typeface="Lato"/>
                <a:ea typeface="Lato"/>
                <a:cs typeface="Lato"/>
                <a:sym typeface="Lato"/>
              </a:rPr>
              <a:t>Target population &amp; Geographic area (borough, neig</a:t>
            </a:r>
            <a:r>
              <a:rPr lang="en" sz="2400">
                <a:latin typeface="Lato"/>
                <a:ea typeface="Lato"/>
                <a:cs typeface="Lato"/>
                <a:sym typeface="Lato"/>
              </a:rPr>
              <a:t>hborhood)</a:t>
            </a:r>
            <a:endParaRPr sz="2400" b="0" dirty="0">
              <a:latin typeface="Lato"/>
              <a:ea typeface="Lato"/>
              <a:cs typeface="Lato"/>
              <a:sym typeface="Lato"/>
            </a:endParaRPr>
          </a:p>
          <a:p>
            <a:pPr marL="457200" lvl="0" indent="-381000" algn="l" rtl="0">
              <a:lnSpc>
                <a:spcPct val="100000"/>
              </a:lnSpc>
              <a:spcBef>
                <a:spcPts val="0"/>
              </a:spcBef>
              <a:spcAft>
                <a:spcPts val="0"/>
              </a:spcAft>
              <a:buSzPts val="2400"/>
              <a:buFont typeface="Lato"/>
              <a:buChar char="❖"/>
            </a:pPr>
            <a:r>
              <a:rPr lang="en" sz="2400">
                <a:latin typeface="Lato"/>
                <a:ea typeface="Lato"/>
                <a:cs typeface="Lato"/>
                <a:sym typeface="Lato"/>
              </a:rPr>
              <a:t>Who are the people you will serve with this grant? Race/ethnicity, poverty status, housing situation, neighborhood, community board or borough?  Vulnerability factors: disabilities, children, teens, elderly, infirmed, living with HIV, mental illness, drug users, homeless.</a:t>
            </a:r>
            <a:endParaRPr sz="2400" dirty="0">
              <a:latin typeface="Lato"/>
              <a:ea typeface="Lato"/>
              <a:cs typeface="Lato"/>
              <a:sym typeface="Lato"/>
            </a:endParaRPr>
          </a:p>
          <a:p>
            <a:pPr marL="457200" lvl="0" indent="-381000" algn="l" rtl="0">
              <a:lnSpc>
                <a:spcPct val="100000"/>
              </a:lnSpc>
              <a:spcBef>
                <a:spcPts val="0"/>
              </a:spcBef>
              <a:spcAft>
                <a:spcPts val="0"/>
              </a:spcAft>
              <a:buSzPts val="2400"/>
              <a:buFont typeface="Lato"/>
              <a:buChar char="❖"/>
            </a:pPr>
            <a:r>
              <a:rPr lang="en" sz="2400" b="0">
                <a:latin typeface="Lato"/>
                <a:ea typeface="Lato"/>
                <a:cs typeface="Lato"/>
                <a:sym typeface="Lato"/>
              </a:rPr>
              <a:t>Strategies/Project design</a:t>
            </a:r>
            <a:endParaRPr sz="2400" dirty="0">
              <a:latin typeface="Lato"/>
              <a:ea typeface="Lato"/>
              <a:cs typeface="Lato"/>
              <a:sym typeface="Lato"/>
            </a:endParaRPr>
          </a:p>
          <a:p>
            <a:pPr marL="914400" lvl="1" indent="-381000" algn="l" rtl="0">
              <a:lnSpc>
                <a:spcPct val="100000"/>
              </a:lnSpc>
              <a:spcBef>
                <a:spcPts val="0"/>
              </a:spcBef>
              <a:spcAft>
                <a:spcPts val="0"/>
              </a:spcAft>
              <a:buSzPts val="2400"/>
              <a:buFont typeface="Lato"/>
              <a:buChar char="➢"/>
            </a:pPr>
            <a:r>
              <a:rPr lang="en" sz="2400">
                <a:latin typeface="Lato"/>
                <a:ea typeface="Lato"/>
                <a:cs typeface="Lato"/>
                <a:sym typeface="Lato"/>
              </a:rPr>
              <a:t>How will you accomplish your reason or objective for this grant?  </a:t>
            </a:r>
            <a:endParaRPr sz="2400" b="0" dirty="0">
              <a:latin typeface="Lato"/>
              <a:ea typeface="Lato"/>
              <a:cs typeface="Lato"/>
              <a:sym typeface="Lato"/>
            </a:endParaRPr>
          </a:p>
        </p:txBody>
      </p:sp>
      <p:sp>
        <p:nvSpPr>
          <p:cNvPr id="228" name="Google Shape;228;p29"/>
          <p:cNvSpPr txBox="1"/>
          <p:nvPr/>
        </p:nvSpPr>
        <p:spPr>
          <a:xfrm>
            <a:off x="247041" y="322607"/>
            <a:ext cx="51972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600"/>
              </a:spcAft>
              <a:buNone/>
            </a:pPr>
            <a:r>
              <a:rPr lang="en" sz="3400" b="1">
                <a:solidFill>
                  <a:schemeClr val="dk1"/>
                </a:solidFill>
                <a:latin typeface="Raleway"/>
                <a:ea typeface="Raleway"/>
                <a:cs typeface="Raleway"/>
                <a:sym typeface="Raleway"/>
              </a:rPr>
              <a:t>Project Description</a:t>
            </a:r>
            <a:endParaRPr sz="2000" dirty="0">
              <a:solidFill>
                <a:schemeClr val="dk1"/>
              </a:solidFill>
            </a:endParaRPr>
          </a:p>
        </p:txBody>
      </p:sp>
      <p:pic>
        <p:nvPicPr>
          <p:cNvPr id="229" name="Google Shape;229;p29"/>
          <p:cNvPicPr preferRelativeResize="0"/>
          <p:nvPr/>
        </p:nvPicPr>
        <p:blipFill>
          <a:blip r:embed="rId3">
            <a:alphaModFix/>
          </a:blip>
          <a:stretch>
            <a:fillRect/>
          </a:stretch>
        </p:blipFill>
        <p:spPr>
          <a:xfrm>
            <a:off x="7614625" y="13088"/>
            <a:ext cx="1214100" cy="910575"/>
          </a:xfrm>
          <a:prstGeom prst="rect">
            <a:avLst/>
          </a:prstGeom>
          <a:noFill/>
          <a:ln>
            <a:noFill/>
          </a:ln>
        </p:spPr>
      </p:pic>
      <p:sp>
        <p:nvSpPr>
          <p:cNvPr id="230" name="Google Shape;230;p29"/>
          <p:cNvSpPr txBox="1">
            <a:spLocks noGrp="1"/>
          </p:cNvSpPr>
          <p:nvPr>
            <p:ph type="title" idx="4294967295"/>
          </p:nvPr>
        </p:nvSpPr>
        <p:spPr>
          <a:xfrm>
            <a:off x="154775" y="84375"/>
            <a:ext cx="3380700" cy="411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1600"/>
              </a:spcAft>
              <a:buNone/>
            </a:pPr>
            <a:r>
              <a:rPr lang="en" sz="2377"/>
              <a:t>How to Write a Proposal</a:t>
            </a:r>
            <a:br>
              <a:rPr lang="en" sz="3600"/>
            </a:br>
            <a:endParaRPr sz="2800" dirty="0"/>
          </a:p>
        </p:txBody>
      </p:sp>
      <p:cxnSp>
        <p:nvCxnSpPr>
          <p:cNvPr id="231" name="Google Shape;231;p29"/>
          <p:cNvCxnSpPr/>
          <p:nvPr/>
        </p:nvCxnSpPr>
        <p:spPr>
          <a:xfrm rot="10800000" flipH="1">
            <a:off x="307175" y="1004000"/>
            <a:ext cx="7022400" cy="12300"/>
          </a:xfrm>
          <a:prstGeom prst="straightConnector1">
            <a:avLst/>
          </a:prstGeom>
          <a:noFill/>
          <a:ln w="9525" cap="flat" cmpd="sng">
            <a:solidFill>
              <a:schemeClr val="accent4"/>
            </a:solidFill>
            <a:prstDash val="solid"/>
            <a:round/>
            <a:headEnd type="none" w="med" len="med"/>
            <a:tailEnd type="none" w="med" len="med"/>
          </a:ln>
        </p:spPr>
      </p:cxnSp>
      <p:sp>
        <p:nvSpPr>
          <p:cNvPr id="232" name="Google Shape;232;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0"/>
          <p:cNvSpPr txBox="1">
            <a:spLocks noGrp="1"/>
          </p:cNvSpPr>
          <p:nvPr>
            <p:ph type="title" idx="4294967295"/>
          </p:nvPr>
        </p:nvSpPr>
        <p:spPr>
          <a:xfrm>
            <a:off x="368500" y="1108325"/>
            <a:ext cx="8332200" cy="40353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Font typeface="Lato"/>
              <a:buChar char="❖"/>
            </a:pPr>
            <a:r>
              <a:rPr lang="en" sz="2400" b="0">
                <a:latin typeface="Lato"/>
                <a:ea typeface="Lato"/>
                <a:cs typeface="Lato"/>
                <a:sym typeface="Lato"/>
              </a:rPr>
              <a:t>Length of project/Timeline</a:t>
            </a:r>
            <a:endParaRPr sz="2400" dirty="0">
              <a:latin typeface="Lato"/>
              <a:ea typeface="Lato"/>
              <a:cs typeface="Lato"/>
              <a:sym typeface="Lato"/>
            </a:endParaRPr>
          </a:p>
          <a:p>
            <a:pPr marL="914400" lvl="1" indent="-381000" algn="l" rtl="0">
              <a:lnSpc>
                <a:spcPct val="100000"/>
              </a:lnSpc>
              <a:spcBef>
                <a:spcPts val="0"/>
              </a:spcBef>
              <a:spcAft>
                <a:spcPts val="0"/>
              </a:spcAft>
              <a:buSzPts val="2400"/>
              <a:buFont typeface="Lato"/>
              <a:buChar char="➢"/>
            </a:pPr>
            <a:r>
              <a:rPr lang="en" sz="2400">
                <a:latin typeface="Lato"/>
                <a:ea typeface="Lato"/>
                <a:cs typeface="Lato"/>
                <a:sym typeface="Lato"/>
              </a:rPr>
              <a:t>should be consistent with the grant period</a:t>
            </a:r>
            <a:endParaRPr sz="2400" b="0" dirty="0">
              <a:latin typeface="Lato"/>
              <a:ea typeface="Lato"/>
              <a:cs typeface="Lato"/>
              <a:sym typeface="Lato"/>
            </a:endParaRPr>
          </a:p>
          <a:p>
            <a:pPr marL="457200" lvl="0" indent="-381000" algn="l" rtl="0">
              <a:lnSpc>
                <a:spcPct val="100000"/>
              </a:lnSpc>
              <a:spcBef>
                <a:spcPts val="1000"/>
              </a:spcBef>
              <a:spcAft>
                <a:spcPts val="0"/>
              </a:spcAft>
              <a:buSzPts val="2400"/>
              <a:buFont typeface="Lato"/>
              <a:buChar char="❖"/>
            </a:pPr>
            <a:r>
              <a:rPr lang="en" sz="2400" b="0">
                <a:latin typeface="Lato"/>
                <a:ea typeface="Lato"/>
                <a:cs typeface="Lato"/>
                <a:sym typeface="Lato"/>
              </a:rPr>
              <a:t>Staffing/Leadership</a:t>
            </a:r>
            <a:endParaRPr sz="2400" dirty="0">
              <a:latin typeface="Lato"/>
              <a:ea typeface="Lato"/>
              <a:cs typeface="Lato"/>
              <a:sym typeface="Lato"/>
            </a:endParaRPr>
          </a:p>
          <a:p>
            <a:pPr marL="914400" lvl="1" indent="-381000" algn="l" rtl="0">
              <a:lnSpc>
                <a:spcPct val="100000"/>
              </a:lnSpc>
              <a:spcBef>
                <a:spcPts val="0"/>
              </a:spcBef>
              <a:spcAft>
                <a:spcPts val="0"/>
              </a:spcAft>
              <a:buSzPts val="2400"/>
              <a:buFont typeface="Lato"/>
              <a:buChar char="➢"/>
            </a:pPr>
            <a:r>
              <a:rPr lang="en" sz="2400" b="0">
                <a:latin typeface="Lato"/>
                <a:ea typeface="Lato"/>
                <a:cs typeface="Lato"/>
                <a:sym typeface="Lato"/>
              </a:rPr>
              <a:t> </a:t>
            </a:r>
            <a:r>
              <a:rPr lang="en" sz="2400">
                <a:latin typeface="Lato"/>
                <a:ea typeface="Lato"/>
                <a:cs typeface="Lato"/>
                <a:sym typeface="Lato"/>
              </a:rPr>
              <a:t>what staff (volunteer or paid will oversee this funded program and who will have the ultimate responsibility of oversight.  The agency director, the Pastor or Rabbi or Imam, the board of directors.</a:t>
            </a:r>
            <a:endParaRPr sz="2400" b="0" dirty="0">
              <a:latin typeface="Lato"/>
              <a:ea typeface="Lato"/>
              <a:cs typeface="Lato"/>
              <a:sym typeface="Lato"/>
            </a:endParaRPr>
          </a:p>
          <a:p>
            <a:pPr marL="457200" lvl="0" indent="-381000" algn="l" rtl="0">
              <a:lnSpc>
                <a:spcPct val="100000"/>
              </a:lnSpc>
              <a:spcBef>
                <a:spcPts val="1000"/>
              </a:spcBef>
              <a:spcAft>
                <a:spcPts val="0"/>
              </a:spcAft>
              <a:buSzPts val="2400"/>
              <a:buFont typeface="Lato"/>
              <a:buChar char="❖"/>
            </a:pPr>
            <a:r>
              <a:rPr lang="en" sz="2400" b="0">
                <a:latin typeface="Lato"/>
                <a:ea typeface="Lato"/>
                <a:cs typeface="Lato"/>
                <a:sym typeface="Lato"/>
              </a:rPr>
              <a:t>Alignment with funder’s goals</a:t>
            </a:r>
            <a:endParaRPr sz="2400" b="0" dirty="0">
              <a:latin typeface="Lato"/>
              <a:ea typeface="Lato"/>
              <a:cs typeface="Lato"/>
              <a:sym typeface="Lato"/>
            </a:endParaRPr>
          </a:p>
        </p:txBody>
      </p:sp>
      <p:sp>
        <p:nvSpPr>
          <p:cNvPr id="238" name="Google Shape;238;p30"/>
          <p:cNvSpPr txBox="1"/>
          <p:nvPr/>
        </p:nvSpPr>
        <p:spPr>
          <a:xfrm>
            <a:off x="247041" y="322607"/>
            <a:ext cx="51972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600"/>
              </a:spcAft>
              <a:buNone/>
            </a:pPr>
            <a:r>
              <a:rPr lang="en" sz="3400" b="1">
                <a:solidFill>
                  <a:schemeClr val="dk1"/>
                </a:solidFill>
                <a:latin typeface="Raleway"/>
                <a:ea typeface="Raleway"/>
                <a:cs typeface="Raleway"/>
                <a:sym typeface="Raleway"/>
              </a:rPr>
              <a:t>Project Description</a:t>
            </a:r>
            <a:endParaRPr sz="2000" dirty="0">
              <a:solidFill>
                <a:schemeClr val="dk1"/>
              </a:solidFill>
            </a:endParaRPr>
          </a:p>
        </p:txBody>
      </p:sp>
      <p:pic>
        <p:nvPicPr>
          <p:cNvPr id="239" name="Google Shape;239;p30"/>
          <p:cNvPicPr preferRelativeResize="0"/>
          <p:nvPr/>
        </p:nvPicPr>
        <p:blipFill>
          <a:blip r:embed="rId3">
            <a:alphaModFix/>
          </a:blip>
          <a:stretch>
            <a:fillRect/>
          </a:stretch>
        </p:blipFill>
        <p:spPr>
          <a:xfrm>
            <a:off x="7614625" y="13088"/>
            <a:ext cx="1214100" cy="910575"/>
          </a:xfrm>
          <a:prstGeom prst="rect">
            <a:avLst/>
          </a:prstGeom>
          <a:noFill/>
          <a:ln>
            <a:noFill/>
          </a:ln>
        </p:spPr>
      </p:pic>
      <p:sp>
        <p:nvSpPr>
          <p:cNvPr id="240" name="Google Shape;240;p30"/>
          <p:cNvSpPr txBox="1">
            <a:spLocks noGrp="1"/>
          </p:cNvSpPr>
          <p:nvPr>
            <p:ph type="title" idx="4294967295"/>
          </p:nvPr>
        </p:nvSpPr>
        <p:spPr>
          <a:xfrm>
            <a:off x="154775" y="84375"/>
            <a:ext cx="3380700" cy="411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1600"/>
              </a:spcAft>
              <a:buNone/>
            </a:pPr>
            <a:r>
              <a:rPr lang="en" sz="2377"/>
              <a:t>How to Write a Proposal</a:t>
            </a:r>
            <a:br>
              <a:rPr lang="en" sz="3600"/>
            </a:br>
            <a:endParaRPr sz="2800" dirty="0"/>
          </a:p>
        </p:txBody>
      </p:sp>
      <p:cxnSp>
        <p:nvCxnSpPr>
          <p:cNvPr id="241" name="Google Shape;241;p30"/>
          <p:cNvCxnSpPr/>
          <p:nvPr/>
        </p:nvCxnSpPr>
        <p:spPr>
          <a:xfrm rot="10800000" flipH="1">
            <a:off x="307175" y="1004000"/>
            <a:ext cx="7022400" cy="12300"/>
          </a:xfrm>
          <a:prstGeom prst="straightConnector1">
            <a:avLst/>
          </a:prstGeom>
          <a:noFill/>
          <a:ln w="9525" cap="flat" cmpd="sng">
            <a:solidFill>
              <a:schemeClr val="accent4"/>
            </a:solidFill>
            <a:prstDash val="solid"/>
            <a:round/>
            <a:headEnd type="none" w="med" len="med"/>
            <a:tailEnd type="none" w="med" len="med"/>
          </a:ln>
        </p:spPr>
      </p:cxnSp>
      <p:sp>
        <p:nvSpPr>
          <p:cNvPr id="242" name="Google Shape;242;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1"/>
          <p:cNvSpPr txBox="1">
            <a:spLocks noGrp="1"/>
          </p:cNvSpPr>
          <p:nvPr>
            <p:ph type="title" idx="4294967295"/>
          </p:nvPr>
        </p:nvSpPr>
        <p:spPr>
          <a:xfrm>
            <a:off x="429750" y="1133075"/>
            <a:ext cx="6260700" cy="3067500"/>
          </a:xfrm>
          <a:prstGeom prst="rect">
            <a:avLst/>
          </a:prstGeom>
        </p:spPr>
        <p:txBody>
          <a:bodyPr spcFirstLastPara="1" wrap="square" lIns="91425" tIns="91425" rIns="91425" bIns="91425" anchor="t" anchorCtr="0">
            <a:normAutofit/>
          </a:bodyPr>
          <a:lstStyle/>
          <a:p>
            <a:pPr marL="0" lvl="0" indent="0" algn="l" rtl="0">
              <a:lnSpc>
                <a:spcPct val="150000"/>
              </a:lnSpc>
              <a:spcBef>
                <a:spcPts val="0"/>
              </a:spcBef>
              <a:spcAft>
                <a:spcPts val="0"/>
              </a:spcAft>
              <a:buNone/>
            </a:pPr>
            <a:r>
              <a:rPr lang="en" sz="2200">
                <a:latin typeface="Lato"/>
                <a:ea typeface="Lato"/>
                <a:cs typeface="Lato"/>
                <a:sym typeface="Lato"/>
              </a:rPr>
              <a:t>Pro-Tip - Use Data:</a:t>
            </a:r>
            <a:endParaRPr sz="2200" dirty="0">
              <a:latin typeface="Lato"/>
              <a:ea typeface="Lato"/>
              <a:cs typeface="Lato"/>
              <a:sym typeface="Lato"/>
            </a:endParaRPr>
          </a:p>
          <a:p>
            <a:pPr marL="457200" lvl="0" indent="-368300" algn="l" rtl="0">
              <a:lnSpc>
                <a:spcPct val="150000"/>
              </a:lnSpc>
              <a:spcBef>
                <a:spcPts val="600"/>
              </a:spcBef>
              <a:spcAft>
                <a:spcPts val="0"/>
              </a:spcAft>
              <a:buSzPts val="2200"/>
              <a:buFont typeface="Lato"/>
              <a:buChar char="❖"/>
            </a:pPr>
            <a:r>
              <a:rPr lang="en" sz="2200" b="0" u="sng">
                <a:solidFill>
                  <a:schemeClr val="hlink"/>
                </a:solidFill>
                <a:latin typeface="Lato"/>
                <a:ea typeface="Lato"/>
                <a:cs typeface="Lato"/>
                <a:sym typeface="Lato"/>
                <a:hlinkClick r:id="rId3"/>
              </a:rPr>
              <a:t>NYC Open Data</a:t>
            </a:r>
            <a:endParaRPr sz="2200" b="0" dirty="0">
              <a:latin typeface="Lato"/>
              <a:ea typeface="Lato"/>
              <a:cs typeface="Lato"/>
              <a:sym typeface="Lato"/>
            </a:endParaRPr>
          </a:p>
          <a:p>
            <a:pPr marL="457200" lvl="0" indent="-368300" algn="l" rtl="0">
              <a:lnSpc>
                <a:spcPct val="150000"/>
              </a:lnSpc>
              <a:spcBef>
                <a:spcPts val="600"/>
              </a:spcBef>
              <a:spcAft>
                <a:spcPts val="0"/>
              </a:spcAft>
              <a:buSzPts val="2200"/>
              <a:buFont typeface="Lato"/>
              <a:buChar char="❖"/>
            </a:pPr>
            <a:r>
              <a:rPr lang="en" sz="2200" b="0" u="sng">
                <a:solidFill>
                  <a:schemeClr val="hlink"/>
                </a:solidFill>
                <a:latin typeface="Lato"/>
                <a:ea typeface="Lato"/>
                <a:cs typeface="Lato"/>
                <a:sym typeface="Lato"/>
                <a:hlinkClick r:id="rId4"/>
              </a:rPr>
              <a:t>NYC Community Health Profiles</a:t>
            </a:r>
            <a:endParaRPr sz="2200" b="0" dirty="0">
              <a:latin typeface="Lato"/>
              <a:ea typeface="Lato"/>
              <a:cs typeface="Lato"/>
              <a:sym typeface="Lato"/>
            </a:endParaRPr>
          </a:p>
          <a:p>
            <a:pPr marL="457200" lvl="0" indent="-368300" algn="l" rtl="0">
              <a:lnSpc>
                <a:spcPct val="150000"/>
              </a:lnSpc>
              <a:spcBef>
                <a:spcPts val="600"/>
              </a:spcBef>
              <a:spcAft>
                <a:spcPts val="0"/>
              </a:spcAft>
              <a:buSzPts val="2200"/>
              <a:buFont typeface="Lato"/>
              <a:buChar char="❖"/>
            </a:pPr>
            <a:r>
              <a:rPr lang="en" sz="2200" b="0" u="sng">
                <a:solidFill>
                  <a:schemeClr val="hlink"/>
                </a:solidFill>
                <a:latin typeface="Lato"/>
                <a:ea typeface="Lato"/>
                <a:cs typeface="Lato"/>
                <a:sym typeface="Lato"/>
                <a:hlinkClick r:id="rId5"/>
              </a:rPr>
              <a:t>City Health Data Dashboard</a:t>
            </a:r>
            <a:endParaRPr sz="2200" b="0" dirty="0">
              <a:latin typeface="Lato"/>
              <a:ea typeface="Lato"/>
              <a:cs typeface="Lato"/>
              <a:sym typeface="Lato"/>
            </a:endParaRPr>
          </a:p>
          <a:p>
            <a:pPr marL="457200" lvl="0" indent="-368300" algn="l" rtl="0">
              <a:lnSpc>
                <a:spcPct val="150000"/>
              </a:lnSpc>
              <a:spcBef>
                <a:spcPts val="600"/>
              </a:spcBef>
              <a:spcAft>
                <a:spcPts val="600"/>
              </a:spcAft>
              <a:buSzPts val="2200"/>
              <a:buFont typeface="Lato"/>
              <a:buChar char="❖"/>
            </a:pPr>
            <a:r>
              <a:rPr lang="en" sz="2200" b="0" u="sng">
                <a:solidFill>
                  <a:schemeClr val="hlink"/>
                </a:solidFill>
                <a:latin typeface="Lato"/>
                <a:ea typeface="Lato"/>
                <a:cs typeface="Lato"/>
                <a:sym typeface="Lato"/>
                <a:hlinkClick r:id="rId6"/>
              </a:rPr>
              <a:t>Datat2GoHealthNYC</a:t>
            </a:r>
            <a:endParaRPr sz="2200" b="0" dirty="0">
              <a:latin typeface="Lato"/>
              <a:ea typeface="Lato"/>
              <a:cs typeface="Lato"/>
              <a:sym typeface="Lato"/>
            </a:endParaRPr>
          </a:p>
        </p:txBody>
      </p:sp>
      <p:sp>
        <p:nvSpPr>
          <p:cNvPr id="248" name="Google Shape;248;p31"/>
          <p:cNvSpPr txBox="1"/>
          <p:nvPr/>
        </p:nvSpPr>
        <p:spPr>
          <a:xfrm>
            <a:off x="230975" y="326279"/>
            <a:ext cx="51972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600"/>
              </a:spcAft>
              <a:buNone/>
            </a:pPr>
            <a:r>
              <a:rPr lang="en" sz="3400" b="1">
                <a:solidFill>
                  <a:schemeClr val="dk1"/>
                </a:solidFill>
                <a:latin typeface="Raleway"/>
                <a:ea typeface="Raleway"/>
                <a:cs typeface="Raleway"/>
                <a:sym typeface="Raleway"/>
              </a:rPr>
              <a:t>Project Description</a:t>
            </a:r>
            <a:endParaRPr sz="2000" dirty="0">
              <a:solidFill>
                <a:schemeClr val="dk1"/>
              </a:solidFill>
            </a:endParaRPr>
          </a:p>
        </p:txBody>
      </p:sp>
      <p:pic>
        <p:nvPicPr>
          <p:cNvPr id="249" name="Google Shape;249;p31"/>
          <p:cNvPicPr preferRelativeResize="0"/>
          <p:nvPr/>
        </p:nvPicPr>
        <p:blipFill>
          <a:blip r:embed="rId7">
            <a:alphaModFix/>
          </a:blip>
          <a:stretch>
            <a:fillRect/>
          </a:stretch>
        </p:blipFill>
        <p:spPr>
          <a:xfrm>
            <a:off x="7614625" y="13088"/>
            <a:ext cx="1214100" cy="910575"/>
          </a:xfrm>
          <a:prstGeom prst="rect">
            <a:avLst/>
          </a:prstGeom>
          <a:noFill/>
          <a:ln>
            <a:noFill/>
          </a:ln>
        </p:spPr>
      </p:pic>
      <p:sp>
        <p:nvSpPr>
          <p:cNvPr id="250" name="Google Shape;250;p31"/>
          <p:cNvSpPr txBox="1">
            <a:spLocks noGrp="1"/>
          </p:cNvSpPr>
          <p:nvPr>
            <p:ph type="title" idx="4294967295"/>
          </p:nvPr>
        </p:nvSpPr>
        <p:spPr>
          <a:xfrm>
            <a:off x="154775" y="84375"/>
            <a:ext cx="3380700" cy="411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1600"/>
              </a:spcAft>
              <a:buNone/>
            </a:pPr>
            <a:r>
              <a:rPr lang="en" sz="2377"/>
              <a:t>How to Write a Proposal</a:t>
            </a:r>
            <a:br>
              <a:rPr lang="en" sz="3600"/>
            </a:br>
            <a:endParaRPr sz="2800" dirty="0"/>
          </a:p>
        </p:txBody>
      </p:sp>
      <p:cxnSp>
        <p:nvCxnSpPr>
          <p:cNvPr id="251" name="Google Shape;251;p31"/>
          <p:cNvCxnSpPr/>
          <p:nvPr/>
        </p:nvCxnSpPr>
        <p:spPr>
          <a:xfrm rot="10800000" flipH="1">
            <a:off x="307175" y="1004000"/>
            <a:ext cx="7022400" cy="12300"/>
          </a:xfrm>
          <a:prstGeom prst="straightConnector1">
            <a:avLst/>
          </a:prstGeom>
          <a:noFill/>
          <a:ln w="9525" cap="flat" cmpd="sng">
            <a:solidFill>
              <a:schemeClr val="accent4"/>
            </a:solidFill>
            <a:prstDash val="solid"/>
            <a:round/>
            <a:headEnd type="none" w="med" len="med"/>
            <a:tailEnd type="none" w="med" len="med"/>
          </a:ln>
        </p:spPr>
      </p:cxnSp>
      <p:sp>
        <p:nvSpPr>
          <p:cNvPr id="252" name="Google Shape;252;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idx="4294967295"/>
          </p:nvPr>
        </p:nvSpPr>
        <p:spPr>
          <a:xfrm>
            <a:off x="307175" y="1049525"/>
            <a:ext cx="7643400" cy="30675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1000"/>
              </a:spcBef>
              <a:spcAft>
                <a:spcPts val="0"/>
              </a:spcAft>
              <a:buSzPts val="2000"/>
              <a:buFont typeface="Lato"/>
              <a:buChar char="❖"/>
            </a:pPr>
            <a:r>
              <a:rPr lang="en" sz="2000" b="1">
                <a:latin typeface="Lato"/>
                <a:ea typeface="Lato"/>
                <a:cs typeface="Lato"/>
                <a:sym typeface="Lato"/>
              </a:rPr>
              <a:t>Organization/Planning</a:t>
            </a:r>
            <a:endParaRPr sz="2000" b="1" dirty="0">
              <a:latin typeface="Lato"/>
              <a:ea typeface="Lato"/>
              <a:cs typeface="Lato"/>
              <a:sym typeface="Lato"/>
            </a:endParaRPr>
          </a:p>
          <a:p>
            <a:pPr marL="914400" lvl="1" indent="-342900" algn="l" rtl="0">
              <a:lnSpc>
                <a:spcPct val="100000"/>
              </a:lnSpc>
              <a:spcBef>
                <a:spcPts val="600"/>
              </a:spcBef>
              <a:spcAft>
                <a:spcPts val="0"/>
              </a:spcAft>
              <a:buSzPts val="1800"/>
              <a:buFont typeface="Lato"/>
              <a:buChar char="➢"/>
            </a:pPr>
            <a:r>
              <a:rPr lang="en" sz="1800">
                <a:latin typeface="Lato"/>
                <a:ea typeface="Lato"/>
                <a:cs typeface="Lato"/>
                <a:sym typeface="Lato"/>
              </a:rPr>
              <a:t>What is the purpose of this grant</a:t>
            </a:r>
            <a:endParaRPr sz="1800" dirty="0">
              <a:latin typeface="Lato"/>
              <a:ea typeface="Lato"/>
              <a:cs typeface="Lato"/>
              <a:sym typeface="Lato"/>
            </a:endParaRPr>
          </a:p>
          <a:p>
            <a:pPr marL="914400" lvl="1" indent="-342900" algn="l" rtl="0">
              <a:lnSpc>
                <a:spcPct val="100000"/>
              </a:lnSpc>
              <a:spcBef>
                <a:spcPts val="1000"/>
              </a:spcBef>
              <a:spcAft>
                <a:spcPts val="0"/>
              </a:spcAft>
              <a:buSzPts val="1800"/>
              <a:buFont typeface="Lato"/>
              <a:buChar char="➢"/>
            </a:pPr>
            <a:r>
              <a:rPr lang="en" sz="1800">
                <a:latin typeface="Lato"/>
                <a:ea typeface="Lato"/>
                <a:cs typeface="Lato"/>
                <a:sym typeface="Lato"/>
              </a:rPr>
              <a:t>Is it to support the work of your org?</a:t>
            </a:r>
            <a:endParaRPr sz="1800" dirty="0">
              <a:latin typeface="Lato"/>
              <a:ea typeface="Lato"/>
              <a:cs typeface="Lato"/>
              <a:sym typeface="Lato"/>
            </a:endParaRPr>
          </a:p>
          <a:p>
            <a:pPr marL="914400" lvl="1" indent="-342900" algn="l" rtl="0">
              <a:lnSpc>
                <a:spcPct val="100000"/>
              </a:lnSpc>
              <a:spcBef>
                <a:spcPts val="1000"/>
              </a:spcBef>
              <a:spcAft>
                <a:spcPts val="0"/>
              </a:spcAft>
              <a:buSzPts val="1800"/>
              <a:buFont typeface="Lato"/>
              <a:buChar char="➢"/>
            </a:pPr>
            <a:r>
              <a:rPr lang="en" sz="1800">
                <a:latin typeface="Lato"/>
                <a:ea typeface="Lato"/>
                <a:cs typeface="Lato"/>
                <a:sym typeface="Lato"/>
              </a:rPr>
              <a:t>Is it to support a program</a:t>
            </a:r>
            <a:endParaRPr sz="1800" dirty="0">
              <a:latin typeface="Lato"/>
              <a:ea typeface="Lato"/>
              <a:cs typeface="Lato"/>
              <a:sym typeface="Lato"/>
            </a:endParaRPr>
          </a:p>
          <a:p>
            <a:pPr marL="914400" lvl="1" indent="-342900" algn="l" rtl="0">
              <a:lnSpc>
                <a:spcPct val="100000"/>
              </a:lnSpc>
              <a:spcBef>
                <a:spcPts val="1000"/>
              </a:spcBef>
              <a:spcAft>
                <a:spcPts val="0"/>
              </a:spcAft>
              <a:buSzPts val="1800"/>
              <a:buFont typeface="Lato"/>
              <a:buChar char="➢"/>
            </a:pPr>
            <a:r>
              <a:rPr lang="en" sz="1800">
                <a:latin typeface="Lato"/>
                <a:ea typeface="Lato"/>
                <a:cs typeface="Lato"/>
                <a:sym typeface="Lato"/>
              </a:rPr>
              <a:t>Make an outline of what you want to accomplish</a:t>
            </a:r>
            <a:endParaRPr sz="1800" dirty="0">
              <a:latin typeface="Lato"/>
              <a:ea typeface="Lato"/>
              <a:cs typeface="Lato"/>
              <a:sym typeface="Lato"/>
            </a:endParaRPr>
          </a:p>
          <a:p>
            <a:pPr marL="914400" lvl="1" indent="-342900" algn="l" rtl="0">
              <a:lnSpc>
                <a:spcPct val="100000"/>
              </a:lnSpc>
              <a:spcBef>
                <a:spcPts val="1000"/>
              </a:spcBef>
              <a:spcAft>
                <a:spcPts val="0"/>
              </a:spcAft>
              <a:buSzPts val="1800"/>
              <a:buFont typeface="Lato"/>
              <a:buChar char="➢"/>
            </a:pPr>
            <a:r>
              <a:rPr lang="en" sz="1800">
                <a:latin typeface="Lato"/>
                <a:ea typeface="Lato"/>
                <a:cs typeface="Lato"/>
                <a:sym typeface="Lato"/>
              </a:rPr>
              <a:t>What are your goals?  What do you hope to achieve?</a:t>
            </a:r>
            <a:endParaRPr sz="1800" dirty="0">
              <a:latin typeface="Lato"/>
              <a:ea typeface="Lato"/>
              <a:cs typeface="Lato"/>
              <a:sym typeface="Lato"/>
            </a:endParaRPr>
          </a:p>
          <a:p>
            <a:pPr marL="914400" lvl="1" indent="-342900" algn="l" rtl="0">
              <a:lnSpc>
                <a:spcPct val="100000"/>
              </a:lnSpc>
              <a:spcBef>
                <a:spcPts val="1000"/>
              </a:spcBef>
              <a:spcAft>
                <a:spcPts val="0"/>
              </a:spcAft>
              <a:buSzPts val="1800"/>
              <a:buFont typeface="Lato"/>
              <a:buChar char="➢"/>
            </a:pPr>
            <a:r>
              <a:rPr lang="en" sz="1800">
                <a:latin typeface="Lato"/>
                <a:ea typeface="Lato"/>
                <a:cs typeface="Lato"/>
                <a:sym typeface="Lato"/>
              </a:rPr>
              <a:t>How will you measure your outcomes?</a:t>
            </a:r>
            <a:endParaRPr sz="1900" dirty="0">
              <a:latin typeface="Lato"/>
              <a:ea typeface="Lato"/>
              <a:cs typeface="Lato"/>
              <a:sym typeface="Lato"/>
            </a:endParaRPr>
          </a:p>
          <a:p>
            <a:pPr marL="457200" lvl="0" indent="-355600" algn="l" rtl="0">
              <a:lnSpc>
                <a:spcPct val="100000"/>
              </a:lnSpc>
              <a:spcBef>
                <a:spcPts val="1000"/>
              </a:spcBef>
              <a:spcAft>
                <a:spcPts val="0"/>
              </a:spcAft>
              <a:buSzPts val="2000"/>
              <a:buFont typeface="Lato"/>
              <a:buChar char="❖"/>
            </a:pPr>
            <a:r>
              <a:rPr lang="en" sz="2000">
                <a:latin typeface="Lato"/>
                <a:ea typeface="Lato"/>
                <a:cs typeface="Lato"/>
                <a:sym typeface="Lato"/>
              </a:rPr>
              <a:t>Page Limits/Word Counts - You need this info and you need to comply with it or you could get knocked out of the running.</a:t>
            </a:r>
            <a:endParaRPr sz="2000" dirty="0">
              <a:latin typeface="Lato"/>
              <a:ea typeface="Lato"/>
              <a:cs typeface="Lato"/>
              <a:sym typeface="Lato"/>
            </a:endParaRPr>
          </a:p>
        </p:txBody>
      </p:sp>
      <p:sp>
        <p:nvSpPr>
          <p:cNvPr id="71" name="Google Shape;71;p14"/>
          <p:cNvSpPr txBox="1">
            <a:spLocks noGrp="1"/>
          </p:cNvSpPr>
          <p:nvPr>
            <p:ph type="title" idx="4294967295"/>
          </p:nvPr>
        </p:nvSpPr>
        <p:spPr>
          <a:xfrm>
            <a:off x="535775" y="236775"/>
            <a:ext cx="7525500" cy="768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1600"/>
              </a:spcAft>
              <a:buNone/>
            </a:pPr>
            <a:r>
              <a:rPr lang="en" sz="2933"/>
              <a:t> </a:t>
            </a:r>
            <a:br>
              <a:rPr lang="en" sz="3600"/>
            </a:br>
            <a:endParaRPr sz="2800" dirty="0"/>
          </a:p>
        </p:txBody>
      </p:sp>
      <p:sp>
        <p:nvSpPr>
          <p:cNvPr id="72" name="Google Shape;72;p14"/>
          <p:cNvSpPr txBox="1">
            <a:spLocks noGrp="1"/>
          </p:cNvSpPr>
          <p:nvPr>
            <p:ph type="title" idx="4294967295"/>
          </p:nvPr>
        </p:nvSpPr>
        <p:spPr>
          <a:xfrm>
            <a:off x="154775" y="84375"/>
            <a:ext cx="3380700" cy="411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1600"/>
              </a:spcAft>
              <a:buNone/>
            </a:pPr>
            <a:r>
              <a:rPr lang="en" sz="2377"/>
              <a:t>How to Write a Proposal</a:t>
            </a:r>
            <a:br>
              <a:rPr lang="en" sz="3600"/>
            </a:br>
            <a:endParaRPr sz="2800" dirty="0"/>
          </a:p>
        </p:txBody>
      </p:sp>
      <p:sp>
        <p:nvSpPr>
          <p:cNvPr id="73" name="Google Shape;73;p14"/>
          <p:cNvSpPr txBox="1"/>
          <p:nvPr/>
        </p:nvSpPr>
        <p:spPr>
          <a:xfrm>
            <a:off x="154775" y="341518"/>
            <a:ext cx="84213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600"/>
              </a:spcAft>
              <a:buNone/>
            </a:pPr>
            <a:r>
              <a:rPr lang="en" sz="3400" b="1">
                <a:solidFill>
                  <a:schemeClr val="dk1"/>
                </a:solidFill>
                <a:latin typeface="Raleway"/>
                <a:ea typeface="Raleway"/>
                <a:cs typeface="Raleway"/>
                <a:sym typeface="Raleway"/>
              </a:rPr>
              <a:t> </a:t>
            </a:r>
            <a:r>
              <a:rPr lang="en" sz="2900" b="1">
                <a:solidFill>
                  <a:schemeClr val="dk1"/>
                </a:solidFill>
                <a:latin typeface="Raleway"/>
                <a:ea typeface="Raleway"/>
                <a:cs typeface="Raleway"/>
                <a:sym typeface="Raleway"/>
              </a:rPr>
              <a:t>What’s the hardest part of writing a proposal?</a:t>
            </a:r>
            <a:endParaRPr sz="1500" dirty="0">
              <a:solidFill>
                <a:schemeClr val="dk1"/>
              </a:solidFill>
            </a:endParaRPr>
          </a:p>
        </p:txBody>
      </p:sp>
      <p:cxnSp>
        <p:nvCxnSpPr>
          <p:cNvPr id="74" name="Google Shape;74;p14"/>
          <p:cNvCxnSpPr/>
          <p:nvPr/>
        </p:nvCxnSpPr>
        <p:spPr>
          <a:xfrm rot="10800000" flipH="1">
            <a:off x="307175" y="1004000"/>
            <a:ext cx="7022400" cy="12300"/>
          </a:xfrm>
          <a:prstGeom prst="straightConnector1">
            <a:avLst/>
          </a:prstGeom>
          <a:noFill/>
          <a:ln w="9525" cap="flat" cmpd="sng">
            <a:solidFill>
              <a:schemeClr val="accent4"/>
            </a:solidFill>
            <a:prstDash val="solid"/>
            <a:round/>
            <a:headEnd type="none" w="med" len="med"/>
            <a:tailEnd type="none" w="med" len="med"/>
          </a:ln>
        </p:spPr>
      </p:cxnSp>
      <p:pic>
        <p:nvPicPr>
          <p:cNvPr id="75" name="Google Shape;75;p14"/>
          <p:cNvPicPr preferRelativeResize="0"/>
          <p:nvPr/>
        </p:nvPicPr>
        <p:blipFill>
          <a:blip r:embed="rId3">
            <a:alphaModFix/>
          </a:blip>
          <a:stretch>
            <a:fillRect/>
          </a:stretch>
        </p:blipFill>
        <p:spPr>
          <a:xfrm>
            <a:off x="7701375" y="4053538"/>
            <a:ext cx="1214100" cy="910575"/>
          </a:xfrm>
          <a:prstGeom prst="rect">
            <a:avLst/>
          </a:prstGeom>
          <a:noFill/>
          <a:ln>
            <a:noFill/>
          </a:ln>
        </p:spPr>
      </p:pic>
      <p:sp>
        <p:nvSpPr>
          <p:cNvPr id="76" name="Google Shape;7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2"/>
          <p:cNvSpPr txBox="1"/>
          <p:nvPr/>
        </p:nvSpPr>
        <p:spPr>
          <a:xfrm>
            <a:off x="230975" y="322607"/>
            <a:ext cx="51972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600"/>
              </a:spcAft>
              <a:buNone/>
            </a:pPr>
            <a:r>
              <a:rPr lang="en" sz="3400" b="1">
                <a:solidFill>
                  <a:schemeClr val="dk1"/>
                </a:solidFill>
                <a:latin typeface="Raleway"/>
                <a:ea typeface="Raleway"/>
                <a:cs typeface="Raleway"/>
                <a:sym typeface="Raleway"/>
              </a:rPr>
              <a:t>Evaluation</a:t>
            </a:r>
            <a:endParaRPr sz="2000" dirty="0">
              <a:solidFill>
                <a:schemeClr val="dk1"/>
              </a:solidFill>
            </a:endParaRPr>
          </a:p>
        </p:txBody>
      </p:sp>
      <p:sp>
        <p:nvSpPr>
          <p:cNvPr id="258" name="Google Shape;258;p32"/>
          <p:cNvSpPr txBox="1">
            <a:spLocks noGrp="1"/>
          </p:cNvSpPr>
          <p:nvPr>
            <p:ph type="title" idx="4294967295"/>
          </p:nvPr>
        </p:nvSpPr>
        <p:spPr>
          <a:xfrm>
            <a:off x="154775" y="1038000"/>
            <a:ext cx="8673900" cy="3067500"/>
          </a:xfrm>
          <a:prstGeom prst="rect">
            <a:avLst/>
          </a:prstGeom>
        </p:spPr>
        <p:txBody>
          <a:bodyPr spcFirstLastPara="1" wrap="square" lIns="91425" tIns="91425" rIns="91425" bIns="91425" anchor="t" anchorCtr="0">
            <a:noAutofit/>
          </a:bodyPr>
          <a:lstStyle/>
          <a:p>
            <a:pPr marL="457200" lvl="0" indent="-356870" algn="l" rtl="0">
              <a:lnSpc>
                <a:spcPct val="100000"/>
              </a:lnSpc>
              <a:spcBef>
                <a:spcPts val="0"/>
              </a:spcBef>
              <a:spcAft>
                <a:spcPts val="0"/>
              </a:spcAft>
              <a:buSzPts val="2020"/>
              <a:buFont typeface="Lato"/>
              <a:buChar char="❖"/>
            </a:pPr>
            <a:r>
              <a:rPr lang="en" sz="2020" b="0" dirty="0">
                <a:latin typeface="Lato"/>
                <a:ea typeface="Lato"/>
                <a:cs typeface="Lato"/>
                <a:sym typeface="Lato"/>
              </a:rPr>
              <a:t>Monitoring &amp; Evaluation are important next steps after defining your outcomes</a:t>
            </a:r>
            <a:endParaRPr sz="2020" b="0" dirty="0">
              <a:latin typeface="Lato"/>
              <a:ea typeface="Lato"/>
              <a:cs typeface="Lato"/>
              <a:sym typeface="Lato"/>
            </a:endParaRPr>
          </a:p>
          <a:p>
            <a:pPr marL="457200" lvl="0" indent="-356870" algn="l" rtl="0">
              <a:lnSpc>
                <a:spcPct val="100000"/>
              </a:lnSpc>
              <a:spcBef>
                <a:spcPts val="1000"/>
              </a:spcBef>
              <a:spcAft>
                <a:spcPts val="0"/>
              </a:spcAft>
              <a:buSzPts val="2020"/>
              <a:buFont typeface="Lato"/>
              <a:buChar char="❖"/>
            </a:pPr>
            <a:r>
              <a:rPr lang="en" sz="2020" b="0" dirty="0">
                <a:latin typeface="Lato"/>
                <a:ea typeface="Lato"/>
                <a:cs typeface="Lato"/>
                <a:sym typeface="Lato"/>
              </a:rPr>
              <a:t>An evaluation strategy allows you to demonstrate the effectiveness of your project and give you the evidence of success for future funding, expansion, or replication of the program</a:t>
            </a:r>
            <a:endParaRPr sz="2020" dirty="0">
              <a:latin typeface="Lato"/>
              <a:ea typeface="Lato"/>
              <a:cs typeface="Lato"/>
              <a:sym typeface="Lato"/>
            </a:endParaRPr>
          </a:p>
          <a:p>
            <a:pPr marL="914400" lvl="1" indent="-356869" algn="l" rtl="0">
              <a:lnSpc>
                <a:spcPct val="100000"/>
              </a:lnSpc>
              <a:spcBef>
                <a:spcPts val="0"/>
              </a:spcBef>
              <a:spcAft>
                <a:spcPts val="0"/>
              </a:spcAft>
              <a:buSzPts val="2020"/>
              <a:buFont typeface="Lato"/>
              <a:buChar char="➢"/>
            </a:pPr>
            <a:r>
              <a:rPr lang="en" sz="1800" b="0" dirty="0">
                <a:latin typeface="Lato"/>
                <a:ea typeface="Lato"/>
                <a:cs typeface="Lato"/>
                <a:sym typeface="Lato"/>
              </a:rPr>
              <a:t>Specify program objectives in measurable terms - </a:t>
            </a:r>
            <a:r>
              <a:rPr lang="en" sz="1800" b="0" i="1" dirty="0">
                <a:latin typeface="Lato"/>
                <a:ea typeface="Lato"/>
                <a:cs typeface="Lato"/>
                <a:sym typeface="Lato"/>
              </a:rPr>
              <a:t>How many meals?  How many pe</a:t>
            </a:r>
            <a:r>
              <a:rPr lang="en" sz="1800" i="1" dirty="0">
                <a:latin typeface="Lato"/>
                <a:ea typeface="Lato"/>
                <a:cs typeface="Lato"/>
                <a:sym typeface="Lato"/>
              </a:rPr>
              <a:t>ople fed?</a:t>
            </a:r>
            <a:endParaRPr sz="1800" i="1" dirty="0">
              <a:latin typeface="Lato"/>
              <a:ea typeface="Lato"/>
              <a:cs typeface="Lato"/>
              <a:sym typeface="Lato"/>
            </a:endParaRPr>
          </a:p>
          <a:p>
            <a:pPr marL="914400" lvl="1" indent="-356869" algn="l" rtl="0">
              <a:lnSpc>
                <a:spcPct val="100000"/>
              </a:lnSpc>
              <a:spcBef>
                <a:spcPts val="0"/>
              </a:spcBef>
              <a:spcAft>
                <a:spcPts val="0"/>
              </a:spcAft>
              <a:buSzPts val="2020"/>
              <a:buFont typeface="Lato"/>
              <a:buChar char="➢"/>
            </a:pPr>
            <a:r>
              <a:rPr lang="en" sz="1800" b="0" dirty="0">
                <a:latin typeface="Lato"/>
                <a:ea typeface="Lato"/>
                <a:cs typeface="Lato"/>
                <a:sym typeface="Lato"/>
              </a:rPr>
              <a:t>Identity key indicators of success  - </a:t>
            </a:r>
            <a:r>
              <a:rPr lang="en" sz="1800" i="1" dirty="0">
                <a:latin typeface="Lato"/>
                <a:ea typeface="Lato"/>
                <a:cs typeface="Lato"/>
                <a:sym typeface="Lato"/>
              </a:rPr>
              <a:t>Everybody that came for food got food.  </a:t>
            </a:r>
            <a:endParaRPr sz="1800" i="1" dirty="0">
              <a:latin typeface="Lato"/>
              <a:ea typeface="Lato"/>
              <a:cs typeface="Lato"/>
              <a:sym typeface="Lato"/>
            </a:endParaRPr>
          </a:p>
          <a:p>
            <a:pPr marL="914400" lvl="1" indent="-356869" algn="l" rtl="0">
              <a:lnSpc>
                <a:spcPct val="100000"/>
              </a:lnSpc>
              <a:spcBef>
                <a:spcPts val="0"/>
              </a:spcBef>
              <a:spcAft>
                <a:spcPts val="0"/>
              </a:spcAft>
              <a:buSzPts val="2020"/>
              <a:buFont typeface="Lato"/>
              <a:buChar char="➢"/>
            </a:pPr>
            <a:r>
              <a:rPr lang="en" sz="1800" b="0" dirty="0">
                <a:latin typeface="Lato"/>
                <a:ea typeface="Lato"/>
                <a:cs typeface="Lato"/>
                <a:sym typeface="Lato"/>
              </a:rPr>
              <a:t>Outline data collection and analysis activities -s</a:t>
            </a:r>
            <a:r>
              <a:rPr lang="en" sz="1800" dirty="0">
                <a:latin typeface="Lato"/>
                <a:ea typeface="Lato"/>
                <a:cs typeface="Lato"/>
                <a:sym typeface="Lato"/>
              </a:rPr>
              <a:t>ign </a:t>
            </a:r>
            <a:r>
              <a:rPr lang="en" sz="1800" b="0" dirty="0">
                <a:latin typeface="Lato"/>
                <a:ea typeface="Lato"/>
                <a:cs typeface="Lato"/>
                <a:sym typeface="Lato"/>
              </a:rPr>
              <a:t>in in sheets</a:t>
            </a:r>
            <a:endParaRPr sz="1800" dirty="0">
              <a:latin typeface="Lato"/>
              <a:ea typeface="Lato"/>
              <a:cs typeface="Lato"/>
              <a:sym typeface="Lato"/>
            </a:endParaRPr>
          </a:p>
          <a:p>
            <a:pPr marL="914400" lvl="1" indent="-356869" algn="l" rtl="0">
              <a:lnSpc>
                <a:spcPct val="100000"/>
              </a:lnSpc>
              <a:spcBef>
                <a:spcPts val="0"/>
              </a:spcBef>
              <a:spcAft>
                <a:spcPts val="0"/>
              </a:spcAft>
              <a:buSzPts val="2020"/>
              <a:buFont typeface="Lato"/>
              <a:buChar char="➢"/>
            </a:pPr>
            <a:r>
              <a:rPr lang="en" sz="1800" b="0" dirty="0">
                <a:latin typeface="Lato"/>
                <a:ea typeface="Lato"/>
                <a:cs typeface="Lato"/>
                <a:sym typeface="Lato"/>
              </a:rPr>
              <a:t>Develop a process to monitor the success of the project on an ongoing basis and add your monthly stats together</a:t>
            </a:r>
            <a:endParaRPr sz="1800" dirty="0">
              <a:latin typeface="Lato"/>
              <a:ea typeface="Lato"/>
              <a:cs typeface="Lato"/>
              <a:sym typeface="Lato"/>
            </a:endParaRPr>
          </a:p>
        </p:txBody>
      </p:sp>
      <p:pic>
        <p:nvPicPr>
          <p:cNvPr id="259" name="Google Shape;259;p32"/>
          <p:cNvPicPr preferRelativeResize="0"/>
          <p:nvPr/>
        </p:nvPicPr>
        <p:blipFill>
          <a:blip r:embed="rId3">
            <a:alphaModFix/>
          </a:blip>
          <a:stretch>
            <a:fillRect/>
          </a:stretch>
        </p:blipFill>
        <p:spPr>
          <a:xfrm>
            <a:off x="7614625" y="13088"/>
            <a:ext cx="1214100" cy="910575"/>
          </a:xfrm>
          <a:prstGeom prst="rect">
            <a:avLst/>
          </a:prstGeom>
          <a:noFill/>
          <a:ln>
            <a:noFill/>
          </a:ln>
        </p:spPr>
      </p:pic>
      <p:sp>
        <p:nvSpPr>
          <p:cNvPr id="260" name="Google Shape;260;p32"/>
          <p:cNvSpPr txBox="1">
            <a:spLocks noGrp="1"/>
          </p:cNvSpPr>
          <p:nvPr>
            <p:ph type="title" idx="4294967295"/>
          </p:nvPr>
        </p:nvSpPr>
        <p:spPr>
          <a:xfrm>
            <a:off x="154775" y="84375"/>
            <a:ext cx="3380700" cy="411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1600"/>
              </a:spcAft>
              <a:buNone/>
            </a:pPr>
            <a:r>
              <a:rPr lang="en" sz="2377"/>
              <a:t>How to Write a Proposal</a:t>
            </a:r>
            <a:br>
              <a:rPr lang="en" sz="3600"/>
            </a:br>
            <a:endParaRPr sz="2800" dirty="0"/>
          </a:p>
        </p:txBody>
      </p:sp>
      <p:cxnSp>
        <p:nvCxnSpPr>
          <p:cNvPr id="261" name="Google Shape;261;p32"/>
          <p:cNvCxnSpPr/>
          <p:nvPr/>
        </p:nvCxnSpPr>
        <p:spPr>
          <a:xfrm rot="10800000" flipH="1">
            <a:off x="307175" y="1004000"/>
            <a:ext cx="7022400" cy="12300"/>
          </a:xfrm>
          <a:prstGeom prst="straightConnector1">
            <a:avLst/>
          </a:prstGeom>
          <a:noFill/>
          <a:ln w="9525" cap="flat" cmpd="sng">
            <a:solidFill>
              <a:schemeClr val="accent4"/>
            </a:solidFill>
            <a:prstDash val="solid"/>
            <a:round/>
            <a:headEnd type="none" w="med" len="med"/>
            <a:tailEnd type="none" w="med" len="med"/>
          </a:ln>
        </p:spPr>
      </p:cxnSp>
      <p:sp>
        <p:nvSpPr>
          <p:cNvPr id="262" name="Google Shape;262;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3"/>
          <p:cNvSpPr txBox="1">
            <a:spLocks noGrp="1"/>
          </p:cNvSpPr>
          <p:nvPr>
            <p:ph type="title" idx="4294967295"/>
          </p:nvPr>
        </p:nvSpPr>
        <p:spPr>
          <a:xfrm>
            <a:off x="250725" y="1142425"/>
            <a:ext cx="8893200" cy="3520800"/>
          </a:xfrm>
          <a:prstGeom prst="rect">
            <a:avLst/>
          </a:prstGeom>
        </p:spPr>
        <p:txBody>
          <a:bodyPr spcFirstLastPara="1" wrap="square" lIns="91425" tIns="91425" rIns="91425" bIns="91425" anchor="t" anchorCtr="0">
            <a:noAutofit/>
          </a:bodyPr>
          <a:lstStyle/>
          <a:p>
            <a:pPr marL="457200" lvl="0" indent="-361950" algn="l" rtl="0">
              <a:lnSpc>
                <a:spcPct val="100000"/>
              </a:lnSpc>
              <a:spcBef>
                <a:spcPts val="0"/>
              </a:spcBef>
              <a:spcAft>
                <a:spcPts val="0"/>
              </a:spcAft>
              <a:buSzPts val="2100"/>
              <a:buFont typeface="Lato"/>
              <a:buChar char="❖"/>
            </a:pPr>
            <a:r>
              <a:rPr lang="en" sz="2100" dirty="0">
                <a:latin typeface="Lato"/>
                <a:ea typeface="Lato"/>
                <a:cs typeface="Lato"/>
                <a:sym typeface="Lato"/>
              </a:rPr>
              <a:t>The sustainability section should not be something that is made up by the grant writer</a:t>
            </a:r>
            <a:endParaRPr sz="2100" dirty="0">
              <a:latin typeface="Lato"/>
              <a:ea typeface="Lato"/>
              <a:cs typeface="Lato"/>
              <a:sym typeface="Lato"/>
            </a:endParaRPr>
          </a:p>
          <a:p>
            <a:pPr marL="457200" lvl="0" indent="-361950" algn="l" rtl="0">
              <a:lnSpc>
                <a:spcPct val="100000"/>
              </a:lnSpc>
              <a:spcBef>
                <a:spcPts val="1000"/>
              </a:spcBef>
              <a:spcAft>
                <a:spcPts val="0"/>
              </a:spcAft>
              <a:buSzPts val="2100"/>
              <a:buFont typeface="Lato"/>
              <a:buChar char="❖"/>
            </a:pPr>
            <a:r>
              <a:rPr lang="en" sz="2100" dirty="0">
                <a:latin typeface="Lato"/>
                <a:ea typeface="Lato"/>
                <a:cs typeface="Lato"/>
                <a:sym typeface="Lato"/>
              </a:rPr>
              <a:t>Example of sustainable requests:</a:t>
            </a:r>
            <a:endParaRPr sz="2100" dirty="0">
              <a:latin typeface="Lato"/>
              <a:ea typeface="Lato"/>
              <a:cs typeface="Lato"/>
              <a:sym typeface="Lato"/>
            </a:endParaRPr>
          </a:p>
          <a:p>
            <a:pPr marL="914400" lvl="1" indent="-355600" algn="l" rtl="0">
              <a:lnSpc>
                <a:spcPct val="100000"/>
              </a:lnSpc>
              <a:spcBef>
                <a:spcPts val="600"/>
              </a:spcBef>
              <a:spcAft>
                <a:spcPts val="0"/>
              </a:spcAft>
              <a:buSzPts val="2000"/>
              <a:buFont typeface="Lato"/>
              <a:buChar char="➢"/>
            </a:pPr>
            <a:r>
              <a:rPr lang="en" sz="1800" dirty="0">
                <a:latin typeface="Lato"/>
                <a:ea typeface="Lato"/>
                <a:cs typeface="Lato"/>
                <a:sym typeface="Lato"/>
              </a:rPr>
              <a:t>Time-limited projects: goal is to move the needle on helping people.</a:t>
            </a:r>
            <a:endParaRPr sz="1800" dirty="0">
              <a:latin typeface="Lato"/>
              <a:ea typeface="Lato"/>
              <a:cs typeface="Lato"/>
              <a:sym typeface="Lato"/>
            </a:endParaRPr>
          </a:p>
          <a:p>
            <a:pPr marL="914400" lvl="1" indent="-355600" algn="l" rtl="0">
              <a:lnSpc>
                <a:spcPct val="100000"/>
              </a:lnSpc>
              <a:spcBef>
                <a:spcPts val="0"/>
              </a:spcBef>
              <a:spcAft>
                <a:spcPts val="0"/>
              </a:spcAft>
              <a:buSzPts val="2000"/>
              <a:buFont typeface="Lato"/>
              <a:buChar char="➢"/>
            </a:pPr>
            <a:r>
              <a:rPr lang="en" sz="1800" dirty="0">
                <a:latin typeface="Lato"/>
                <a:ea typeface="Lato"/>
                <a:cs typeface="Lato"/>
                <a:sym typeface="Lato"/>
              </a:rPr>
              <a:t>Pilots/Proof of concept - test out your new idea by doing a pilot project</a:t>
            </a:r>
            <a:endParaRPr sz="1800" dirty="0">
              <a:latin typeface="Lato"/>
              <a:ea typeface="Lato"/>
              <a:cs typeface="Lato"/>
              <a:sym typeface="Lato"/>
            </a:endParaRPr>
          </a:p>
          <a:p>
            <a:pPr marL="914400" lvl="1" indent="-355600" algn="l" rtl="0">
              <a:lnSpc>
                <a:spcPct val="100000"/>
              </a:lnSpc>
              <a:spcBef>
                <a:spcPts val="0"/>
              </a:spcBef>
              <a:spcAft>
                <a:spcPts val="0"/>
              </a:spcAft>
              <a:buSzPts val="2000"/>
              <a:buFont typeface="Lato"/>
              <a:buChar char="➢"/>
            </a:pPr>
            <a:r>
              <a:rPr lang="en" sz="1800" dirty="0">
                <a:latin typeface="Lato"/>
                <a:ea typeface="Lato"/>
                <a:cs typeface="Lato"/>
                <a:sym typeface="Lato"/>
              </a:rPr>
              <a:t>Sustainable funding model - fee for services, health payer reimbursable</a:t>
            </a:r>
            <a:endParaRPr sz="1800" dirty="0">
              <a:latin typeface="Lato"/>
              <a:ea typeface="Lato"/>
              <a:cs typeface="Lato"/>
              <a:sym typeface="Lato"/>
            </a:endParaRPr>
          </a:p>
          <a:p>
            <a:pPr marL="914400" lvl="1" indent="-355600" algn="l" rtl="0">
              <a:lnSpc>
                <a:spcPct val="100000"/>
              </a:lnSpc>
              <a:spcBef>
                <a:spcPts val="0"/>
              </a:spcBef>
              <a:spcAft>
                <a:spcPts val="0"/>
              </a:spcAft>
              <a:buSzPts val="2000"/>
              <a:buFont typeface="Lato"/>
              <a:buChar char="➢"/>
            </a:pPr>
            <a:r>
              <a:rPr lang="en" sz="1800" dirty="0">
                <a:latin typeface="Lato"/>
                <a:ea typeface="Lato"/>
                <a:cs typeface="Lato"/>
                <a:sym typeface="Lato"/>
              </a:rPr>
              <a:t>Replicable results with communications/dissemination plans</a:t>
            </a:r>
            <a:endParaRPr sz="1800" dirty="0">
              <a:latin typeface="Lato"/>
              <a:ea typeface="Lato"/>
              <a:cs typeface="Lato"/>
              <a:sym typeface="Lato"/>
            </a:endParaRPr>
          </a:p>
          <a:p>
            <a:pPr marL="914400" lvl="1" indent="-355600" algn="l" rtl="0">
              <a:lnSpc>
                <a:spcPct val="100000"/>
              </a:lnSpc>
              <a:spcBef>
                <a:spcPts val="0"/>
              </a:spcBef>
              <a:spcAft>
                <a:spcPts val="0"/>
              </a:spcAft>
              <a:buSzPts val="2000"/>
              <a:buFont typeface="Lato"/>
              <a:buChar char="➢"/>
            </a:pPr>
            <a:r>
              <a:rPr lang="en" sz="1800" dirty="0">
                <a:latin typeface="Lato"/>
                <a:ea typeface="Lato"/>
                <a:cs typeface="Lato"/>
                <a:sym typeface="Lato"/>
              </a:rPr>
              <a:t>Tell people the great outcome you have accomplished!</a:t>
            </a:r>
            <a:endParaRPr sz="1800" dirty="0">
              <a:latin typeface="Lato"/>
              <a:ea typeface="Lato"/>
              <a:cs typeface="Lato"/>
              <a:sym typeface="Lato"/>
            </a:endParaRPr>
          </a:p>
          <a:p>
            <a:pPr marL="914400" lvl="1" indent="-355600" algn="l" rtl="0">
              <a:lnSpc>
                <a:spcPct val="100000"/>
              </a:lnSpc>
              <a:spcBef>
                <a:spcPts val="0"/>
              </a:spcBef>
              <a:spcAft>
                <a:spcPts val="0"/>
              </a:spcAft>
              <a:buSzPts val="2000"/>
              <a:buFont typeface="Lato"/>
              <a:buChar char="➢"/>
            </a:pPr>
            <a:r>
              <a:rPr lang="en" sz="1800" dirty="0">
                <a:latin typeface="Lato"/>
                <a:ea typeface="Lato"/>
                <a:cs typeface="Lato"/>
                <a:sym typeface="Lato"/>
              </a:rPr>
              <a:t>Lasting impact on participants: do client survey (at beginning/end of program)</a:t>
            </a:r>
            <a:endParaRPr sz="1800" dirty="0">
              <a:latin typeface="Lato"/>
              <a:ea typeface="Lato"/>
              <a:cs typeface="Lato"/>
              <a:sym typeface="Lato"/>
            </a:endParaRPr>
          </a:p>
        </p:txBody>
      </p:sp>
      <p:sp>
        <p:nvSpPr>
          <p:cNvPr id="268" name="Google Shape;268;p33"/>
          <p:cNvSpPr txBox="1"/>
          <p:nvPr/>
        </p:nvSpPr>
        <p:spPr>
          <a:xfrm>
            <a:off x="250714" y="354739"/>
            <a:ext cx="62775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600"/>
              </a:spcAft>
              <a:buNone/>
            </a:pPr>
            <a:r>
              <a:rPr lang="en" sz="3400" b="1">
                <a:solidFill>
                  <a:schemeClr val="dk1"/>
                </a:solidFill>
                <a:latin typeface="Raleway"/>
                <a:ea typeface="Raleway"/>
                <a:cs typeface="Raleway"/>
                <a:sym typeface="Raleway"/>
              </a:rPr>
              <a:t>Sustainability/Replicability</a:t>
            </a:r>
            <a:endParaRPr sz="3400" b="1" dirty="0">
              <a:solidFill>
                <a:schemeClr val="dk1"/>
              </a:solidFill>
              <a:latin typeface="Raleway"/>
              <a:ea typeface="Raleway"/>
              <a:cs typeface="Raleway"/>
              <a:sym typeface="Raleway"/>
            </a:endParaRPr>
          </a:p>
        </p:txBody>
      </p:sp>
      <p:pic>
        <p:nvPicPr>
          <p:cNvPr id="269" name="Google Shape;269;p33"/>
          <p:cNvPicPr preferRelativeResize="0"/>
          <p:nvPr/>
        </p:nvPicPr>
        <p:blipFill>
          <a:blip r:embed="rId3">
            <a:alphaModFix/>
          </a:blip>
          <a:stretch>
            <a:fillRect/>
          </a:stretch>
        </p:blipFill>
        <p:spPr>
          <a:xfrm>
            <a:off x="7614625" y="13088"/>
            <a:ext cx="1214100" cy="910575"/>
          </a:xfrm>
          <a:prstGeom prst="rect">
            <a:avLst/>
          </a:prstGeom>
          <a:noFill/>
          <a:ln>
            <a:noFill/>
          </a:ln>
        </p:spPr>
      </p:pic>
      <p:sp>
        <p:nvSpPr>
          <p:cNvPr id="270" name="Google Shape;270;p33"/>
          <p:cNvSpPr txBox="1">
            <a:spLocks noGrp="1"/>
          </p:cNvSpPr>
          <p:nvPr>
            <p:ph type="title" idx="4294967295"/>
          </p:nvPr>
        </p:nvSpPr>
        <p:spPr>
          <a:xfrm>
            <a:off x="154775" y="84375"/>
            <a:ext cx="3380700" cy="411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1600"/>
              </a:spcAft>
              <a:buNone/>
            </a:pPr>
            <a:r>
              <a:rPr lang="en" sz="2377"/>
              <a:t>How to Write a Proposal</a:t>
            </a:r>
            <a:br>
              <a:rPr lang="en" sz="3600"/>
            </a:br>
            <a:endParaRPr sz="2800" dirty="0"/>
          </a:p>
        </p:txBody>
      </p:sp>
      <p:cxnSp>
        <p:nvCxnSpPr>
          <p:cNvPr id="271" name="Google Shape;271;p33"/>
          <p:cNvCxnSpPr/>
          <p:nvPr/>
        </p:nvCxnSpPr>
        <p:spPr>
          <a:xfrm rot="10800000" flipH="1">
            <a:off x="154775" y="1038000"/>
            <a:ext cx="7022400" cy="12300"/>
          </a:xfrm>
          <a:prstGeom prst="straightConnector1">
            <a:avLst/>
          </a:prstGeom>
          <a:noFill/>
          <a:ln w="9525" cap="flat" cmpd="sng">
            <a:solidFill>
              <a:schemeClr val="accent4"/>
            </a:solidFill>
            <a:prstDash val="solid"/>
            <a:round/>
            <a:headEnd type="none" w="med" len="med"/>
            <a:tailEnd type="none" w="med" len="med"/>
          </a:ln>
        </p:spPr>
      </p:cxnSp>
      <p:sp>
        <p:nvSpPr>
          <p:cNvPr id="272" name="Google Shape;272;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4"/>
          <p:cNvSpPr txBox="1">
            <a:spLocks noGrp="1"/>
          </p:cNvSpPr>
          <p:nvPr>
            <p:ph type="title" idx="4294967295"/>
          </p:nvPr>
        </p:nvSpPr>
        <p:spPr>
          <a:xfrm>
            <a:off x="362250" y="1075125"/>
            <a:ext cx="8216700" cy="3067500"/>
          </a:xfrm>
          <a:prstGeom prst="rect">
            <a:avLst/>
          </a:prstGeom>
        </p:spPr>
        <p:txBody>
          <a:bodyPr spcFirstLastPara="1" wrap="square" lIns="91425" tIns="91425" rIns="91425" bIns="91425" anchor="t" anchorCtr="0">
            <a:normAutofit/>
          </a:bodyPr>
          <a:lstStyle/>
          <a:p>
            <a:pPr marL="457200" lvl="0" indent="-368300" algn="l" rtl="0">
              <a:lnSpc>
                <a:spcPct val="100000"/>
              </a:lnSpc>
              <a:spcBef>
                <a:spcPts val="0"/>
              </a:spcBef>
              <a:spcAft>
                <a:spcPts val="0"/>
              </a:spcAft>
              <a:buSzPts val="2200"/>
              <a:buFont typeface="Lato"/>
              <a:buChar char="❖"/>
            </a:pPr>
            <a:r>
              <a:rPr lang="en" sz="2400">
                <a:latin typeface="Lato"/>
                <a:ea typeface="Lato"/>
                <a:cs typeface="Lato"/>
                <a:sym typeface="Lato"/>
              </a:rPr>
              <a:t>Review the Grant Proposal Project Overview:</a:t>
            </a:r>
            <a:endParaRPr sz="2400" dirty="0">
              <a:latin typeface="Lato"/>
              <a:ea typeface="Lato"/>
              <a:cs typeface="Lato"/>
              <a:sym typeface="Lato"/>
            </a:endParaRPr>
          </a:p>
          <a:p>
            <a:pPr marL="914400" lvl="1" indent="-381000" algn="l" rtl="0">
              <a:lnSpc>
                <a:spcPct val="100000"/>
              </a:lnSpc>
              <a:spcBef>
                <a:spcPts val="600"/>
              </a:spcBef>
              <a:spcAft>
                <a:spcPts val="0"/>
              </a:spcAft>
              <a:buSzPts val="2400"/>
              <a:buFont typeface="Lato"/>
              <a:buChar char="➢"/>
            </a:pPr>
            <a:r>
              <a:rPr lang="en" sz="2400">
                <a:latin typeface="Lato"/>
                <a:ea typeface="Lato"/>
                <a:cs typeface="Lato"/>
                <a:sym typeface="Lato"/>
              </a:rPr>
              <a:t>Have a grant review group go over what you have written. Is your proposal clear to them? </a:t>
            </a:r>
            <a:endParaRPr sz="2400" dirty="0">
              <a:latin typeface="Lato"/>
              <a:ea typeface="Lato"/>
              <a:cs typeface="Lato"/>
              <a:sym typeface="Lato"/>
            </a:endParaRPr>
          </a:p>
          <a:p>
            <a:pPr marL="1371600" lvl="2" indent="-368300" algn="l" rtl="0">
              <a:lnSpc>
                <a:spcPct val="100000"/>
              </a:lnSpc>
              <a:spcBef>
                <a:spcPts val="600"/>
              </a:spcBef>
              <a:spcAft>
                <a:spcPts val="0"/>
              </a:spcAft>
              <a:buSzPts val="2200"/>
              <a:buFont typeface="Lato"/>
              <a:buChar char="■"/>
            </a:pPr>
            <a:r>
              <a:rPr lang="en" sz="2200">
                <a:latin typeface="Lato"/>
                <a:ea typeface="Lato"/>
                <a:cs typeface="Lato"/>
                <a:sym typeface="Lato"/>
              </a:rPr>
              <a:t>What do you like/dislike about this request?</a:t>
            </a:r>
            <a:endParaRPr sz="2200" dirty="0">
              <a:latin typeface="Lato"/>
              <a:ea typeface="Lato"/>
              <a:cs typeface="Lato"/>
              <a:sym typeface="Lato"/>
            </a:endParaRPr>
          </a:p>
          <a:p>
            <a:pPr marL="1371600" lvl="2" indent="-368300" algn="l" rtl="0">
              <a:lnSpc>
                <a:spcPct val="100000"/>
              </a:lnSpc>
              <a:spcBef>
                <a:spcPts val="0"/>
              </a:spcBef>
              <a:spcAft>
                <a:spcPts val="0"/>
              </a:spcAft>
              <a:buSzPts val="2200"/>
              <a:buFont typeface="Lato"/>
              <a:buChar char="■"/>
            </a:pPr>
            <a:r>
              <a:rPr lang="en" sz="2200">
                <a:latin typeface="Lato"/>
                <a:ea typeface="Lato"/>
                <a:cs typeface="Lato"/>
                <a:sym typeface="Lato"/>
              </a:rPr>
              <a:t>How could this description be made stronger?</a:t>
            </a:r>
            <a:endParaRPr sz="2200" dirty="0">
              <a:latin typeface="Lato"/>
              <a:ea typeface="Lato"/>
              <a:cs typeface="Lato"/>
              <a:sym typeface="Lato"/>
            </a:endParaRPr>
          </a:p>
          <a:p>
            <a:pPr marL="1371600" lvl="2" indent="-368300" algn="l" rtl="0">
              <a:lnSpc>
                <a:spcPct val="100000"/>
              </a:lnSpc>
              <a:spcBef>
                <a:spcPts val="0"/>
              </a:spcBef>
              <a:spcAft>
                <a:spcPts val="0"/>
              </a:spcAft>
              <a:buSzPts val="2200"/>
              <a:buFont typeface="Lato"/>
              <a:buChar char="■"/>
            </a:pPr>
            <a:r>
              <a:rPr lang="en" sz="2200">
                <a:latin typeface="Lato"/>
                <a:ea typeface="Lato"/>
                <a:cs typeface="Lato"/>
                <a:sym typeface="Lato"/>
              </a:rPr>
              <a:t>You can ask the funder to review your proposal to see if it is acceptable or how you can make it better.</a:t>
            </a:r>
            <a:endParaRPr sz="2200" dirty="0">
              <a:latin typeface="Lato"/>
              <a:ea typeface="Lato"/>
              <a:cs typeface="Lato"/>
              <a:sym typeface="Lato"/>
            </a:endParaRPr>
          </a:p>
        </p:txBody>
      </p:sp>
      <p:sp>
        <p:nvSpPr>
          <p:cNvPr id="278" name="Google Shape;278;p34"/>
          <p:cNvSpPr txBox="1"/>
          <p:nvPr/>
        </p:nvSpPr>
        <p:spPr>
          <a:xfrm>
            <a:off x="220417" y="367133"/>
            <a:ext cx="62775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600"/>
              </a:spcAft>
              <a:buNone/>
            </a:pPr>
            <a:r>
              <a:rPr lang="en" sz="3400" b="1">
                <a:solidFill>
                  <a:schemeClr val="dk1"/>
                </a:solidFill>
                <a:latin typeface="Raleway"/>
                <a:ea typeface="Raleway"/>
                <a:cs typeface="Raleway"/>
                <a:sym typeface="Raleway"/>
              </a:rPr>
              <a:t>Proposal Activity</a:t>
            </a:r>
            <a:endParaRPr sz="3400" b="1" dirty="0">
              <a:solidFill>
                <a:schemeClr val="dk1"/>
              </a:solidFill>
              <a:latin typeface="Raleway"/>
              <a:ea typeface="Raleway"/>
              <a:cs typeface="Raleway"/>
              <a:sym typeface="Raleway"/>
            </a:endParaRPr>
          </a:p>
        </p:txBody>
      </p:sp>
      <p:pic>
        <p:nvPicPr>
          <p:cNvPr id="279" name="Google Shape;279;p34"/>
          <p:cNvPicPr preferRelativeResize="0"/>
          <p:nvPr/>
        </p:nvPicPr>
        <p:blipFill>
          <a:blip r:embed="rId3">
            <a:alphaModFix/>
          </a:blip>
          <a:stretch>
            <a:fillRect/>
          </a:stretch>
        </p:blipFill>
        <p:spPr>
          <a:xfrm>
            <a:off x="7614625" y="13088"/>
            <a:ext cx="1214100" cy="910575"/>
          </a:xfrm>
          <a:prstGeom prst="rect">
            <a:avLst/>
          </a:prstGeom>
          <a:noFill/>
          <a:ln>
            <a:noFill/>
          </a:ln>
        </p:spPr>
      </p:pic>
      <p:sp>
        <p:nvSpPr>
          <p:cNvPr id="280" name="Google Shape;280;p34"/>
          <p:cNvSpPr txBox="1">
            <a:spLocks noGrp="1"/>
          </p:cNvSpPr>
          <p:nvPr>
            <p:ph type="title" idx="4294967295"/>
          </p:nvPr>
        </p:nvSpPr>
        <p:spPr>
          <a:xfrm>
            <a:off x="154775" y="84375"/>
            <a:ext cx="3380700" cy="411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1600"/>
              </a:spcAft>
              <a:buNone/>
            </a:pPr>
            <a:r>
              <a:rPr lang="en" sz="2377"/>
              <a:t>How to Write a Proposal</a:t>
            </a:r>
            <a:br>
              <a:rPr lang="en" sz="3600"/>
            </a:br>
            <a:endParaRPr sz="2800" dirty="0"/>
          </a:p>
        </p:txBody>
      </p:sp>
      <p:cxnSp>
        <p:nvCxnSpPr>
          <p:cNvPr id="281" name="Google Shape;281;p34"/>
          <p:cNvCxnSpPr/>
          <p:nvPr/>
        </p:nvCxnSpPr>
        <p:spPr>
          <a:xfrm rot="10800000" flipH="1">
            <a:off x="307175" y="1004000"/>
            <a:ext cx="7022400" cy="12300"/>
          </a:xfrm>
          <a:prstGeom prst="straightConnector1">
            <a:avLst/>
          </a:prstGeom>
          <a:noFill/>
          <a:ln w="9525" cap="flat" cmpd="sng">
            <a:solidFill>
              <a:schemeClr val="accent4"/>
            </a:solidFill>
            <a:prstDash val="solid"/>
            <a:round/>
            <a:headEnd type="none" w="med" len="med"/>
            <a:tailEnd type="none" w="med" len="med"/>
          </a:ln>
        </p:spPr>
      </p:cxnSp>
      <p:sp>
        <p:nvSpPr>
          <p:cNvPr id="282" name="Google Shape;282;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5"/>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THANK YOU</a:t>
            </a:r>
            <a:endParaRPr dirty="0"/>
          </a:p>
        </p:txBody>
      </p:sp>
      <p:pic>
        <p:nvPicPr>
          <p:cNvPr id="288" name="Google Shape;288;p35"/>
          <p:cNvPicPr preferRelativeResize="0"/>
          <p:nvPr/>
        </p:nvPicPr>
        <p:blipFill>
          <a:blip r:embed="rId3">
            <a:alphaModFix/>
          </a:blip>
          <a:stretch>
            <a:fillRect/>
          </a:stretch>
        </p:blipFill>
        <p:spPr>
          <a:xfrm>
            <a:off x="3483700" y="2578685"/>
            <a:ext cx="2176599" cy="1632449"/>
          </a:xfrm>
          <a:prstGeom prst="rect">
            <a:avLst/>
          </a:prstGeom>
          <a:noFill/>
          <a:ln>
            <a:noFill/>
          </a:ln>
        </p:spPr>
      </p:pic>
      <p:sp>
        <p:nvSpPr>
          <p:cNvPr id="289" name="Google Shape;289;p35"/>
          <p:cNvSpPr txBox="1">
            <a:spLocks noGrp="1"/>
          </p:cNvSpPr>
          <p:nvPr>
            <p:ph type="subTitle" idx="4294967295"/>
          </p:nvPr>
        </p:nvSpPr>
        <p:spPr>
          <a:xfrm>
            <a:off x="1247550" y="4110100"/>
            <a:ext cx="6648900" cy="5871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sz="2200" b="1"/>
              <a:t>ttroia@projecthospitality.org</a:t>
            </a:r>
            <a:endParaRPr sz="2200" b="1" dirty="0"/>
          </a:p>
        </p:txBody>
      </p:sp>
      <p:sp>
        <p:nvSpPr>
          <p:cNvPr id="290" name="Google Shape;290;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idx="4294967295"/>
          </p:nvPr>
        </p:nvSpPr>
        <p:spPr>
          <a:xfrm>
            <a:off x="417875" y="1133225"/>
            <a:ext cx="7643400" cy="30675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Font typeface="Lato"/>
              <a:buChar char="❖"/>
            </a:pPr>
            <a:r>
              <a:rPr lang="en" sz="2000" b="1">
                <a:latin typeface="Lato"/>
                <a:ea typeface="Lato"/>
                <a:cs typeface="Lato"/>
                <a:sym typeface="Lato"/>
              </a:rPr>
              <a:t>The Sustainability Questions</a:t>
            </a:r>
            <a:endParaRPr sz="2000" b="1" dirty="0">
              <a:latin typeface="Lato"/>
              <a:ea typeface="Lato"/>
              <a:cs typeface="Lato"/>
              <a:sym typeface="Lato"/>
            </a:endParaRPr>
          </a:p>
          <a:p>
            <a:pPr marL="914400" lvl="1" indent="-355600" algn="l" rtl="0">
              <a:lnSpc>
                <a:spcPct val="100000"/>
              </a:lnSpc>
              <a:spcBef>
                <a:spcPts val="0"/>
              </a:spcBef>
              <a:spcAft>
                <a:spcPts val="0"/>
              </a:spcAft>
              <a:buSzPts val="2000"/>
              <a:buFont typeface="Lato"/>
              <a:buChar char="➢"/>
            </a:pPr>
            <a:r>
              <a:rPr lang="en" sz="2000">
                <a:latin typeface="Lato"/>
                <a:ea typeface="Lato"/>
                <a:cs typeface="Lato"/>
                <a:sym typeface="Lato"/>
              </a:rPr>
              <a:t>If you ask for $25,000 to support a new program, what is your plan for when the grant money runs?</a:t>
            </a:r>
            <a:endParaRPr sz="2000" dirty="0">
              <a:latin typeface="Lato"/>
              <a:ea typeface="Lato"/>
              <a:cs typeface="Lato"/>
              <a:sym typeface="Lato"/>
            </a:endParaRPr>
          </a:p>
          <a:p>
            <a:pPr marL="914400" lvl="1" indent="-355600" algn="l" rtl="0">
              <a:lnSpc>
                <a:spcPct val="100000"/>
              </a:lnSpc>
              <a:spcBef>
                <a:spcPts val="0"/>
              </a:spcBef>
              <a:spcAft>
                <a:spcPts val="0"/>
              </a:spcAft>
              <a:buSzPts val="2000"/>
              <a:buFont typeface="Lato"/>
              <a:buChar char="➢"/>
            </a:pPr>
            <a:r>
              <a:rPr lang="en" sz="2000">
                <a:latin typeface="Lato"/>
                <a:ea typeface="Lato"/>
                <a:cs typeface="Lato"/>
                <a:sym typeface="Lato"/>
              </a:rPr>
              <a:t>Do you just end the program?  How do you sustain it?  Where does additional funding come from?</a:t>
            </a:r>
            <a:endParaRPr sz="2000" dirty="0">
              <a:latin typeface="Lato"/>
              <a:ea typeface="Lato"/>
              <a:cs typeface="Lato"/>
              <a:sym typeface="Lato"/>
            </a:endParaRPr>
          </a:p>
          <a:p>
            <a:pPr marL="0" lvl="0" indent="0" algn="l" rtl="0">
              <a:lnSpc>
                <a:spcPct val="100000"/>
              </a:lnSpc>
              <a:spcBef>
                <a:spcPts val="0"/>
              </a:spcBef>
              <a:spcAft>
                <a:spcPts val="0"/>
              </a:spcAft>
              <a:buNone/>
            </a:pPr>
            <a:endParaRPr sz="2000" b="1" dirty="0">
              <a:latin typeface="Lato"/>
              <a:ea typeface="Lato"/>
              <a:cs typeface="Lato"/>
              <a:sym typeface="Lato"/>
            </a:endParaRPr>
          </a:p>
          <a:p>
            <a:pPr marL="457200" lvl="0" indent="-355600" algn="l" rtl="0">
              <a:lnSpc>
                <a:spcPct val="100000"/>
              </a:lnSpc>
              <a:spcBef>
                <a:spcPts val="0"/>
              </a:spcBef>
              <a:spcAft>
                <a:spcPts val="0"/>
              </a:spcAft>
              <a:buSzPts val="2000"/>
              <a:buFont typeface="Lato"/>
              <a:buChar char="❖"/>
            </a:pPr>
            <a:r>
              <a:rPr lang="en" sz="2000" b="1">
                <a:latin typeface="Lato"/>
                <a:ea typeface="Lato"/>
                <a:cs typeface="Lato"/>
                <a:sym typeface="Lato"/>
              </a:rPr>
              <a:t>Finding Time</a:t>
            </a:r>
            <a:r>
              <a:rPr lang="en" sz="2000">
                <a:latin typeface="Lato"/>
                <a:ea typeface="Lato"/>
                <a:cs typeface="Lato"/>
                <a:sym typeface="Lato"/>
              </a:rPr>
              <a:t> - You need to set aside a few days to write a grant.</a:t>
            </a:r>
            <a:endParaRPr sz="2000" dirty="0">
              <a:latin typeface="Lato"/>
              <a:ea typeface="Lato"/>
              <a:cs typeface="Lato"/>
              <a:sym typeface="Lato"/>
            </a:endParaRPr>
          </a:p>
          <a:p>
            <a:pPr marL="914400" lvl="1" indent="-355600" algn="l" rtl="0">
              <a:lnSpc>
                <a:spcPct val="100000"/>
              </a:lnSpc>
              <a:spcBef>
                <a:spcPts val="0"/>
              </a:spcBef>
              <a:spcAft>
                <a:spcPts val="0"/>
              </a:spcAft>
              <a:buSzPts val="2000"/>
              <a:buFont typeface="Lato"/>
              <a:buChar char="➢"/>
            </a:pPr>
            <a:r>
              <a:rPr lang="en" sz="2000">
                <a:latin typeface="Lato"/>
                <a:ea typeface="Lato"/>
                <a:cs typeface="Lato"/>
                <a:sym typeface="Lato"/>
              </a:rPr>
              <a:t>You got to clear the deck to get a few hours at a time.  </a:t>
            </a:r>
            <a:endParaRPr sz="2000" dirty="0">
              <a:latin typeface="Lato"/>
              <a:ea typeface="Lato"/>
              <a:cs typeface="Lato"/>
              <a:sym typeface="Lato"/>
            </a:endParaRPr>
          </a:p>
          <a:p>
            <a:pPr marL="914400" lvl="1" indent="-355600" algn="l" rtl="0">
              <a:lnSpc>
                <a:spcPct val="100000"/>
              </a:lnSpc>
              <a:spcBef>
                <a:spcPts val="0"/>
              </a:spcBef>
              <a:spcAft>
                <a:spcPts val="0"/>
              </a:spcAft>
              <a:buSzPts val="2000"/>
              <a:buFont typeface="Lato"/>
              <a:buChar char="➢"/>
            </a:pPr>
            <a:r>
              <a:rPr lang="en" sz="2000">
                <a:latin typeface="Lato"/>
                <a:ea typeface="Lato"/>
                <a:cs typeface="Lato"/>
                <a:sym typeface="Lato"/>
              </a:rPr>
              <a:t>You need time to think, make an outline, figure out all the answers to the questions before you write the grant.</a:t>
            </a:r>
            <a:endParaRPr sz="2000" dirty="0">
              <a:latin typeface="Lato"/>
              <a:ea typeface="Lato"/>
              <a:cs typeface="Lato"/>
              <a:sym typeface="Lato"/>
            </a:endParaRPr>
          </a:p>
          <a:p>
            <a:pPr marL="0" lvl="0" indent="0" algn="l" rtl="0">
              <a:lnSpc>
                <a:spcPct val="100000"/>
              </a:lnSpc>
              <a:spcBef>
                <a:spcPts val="0"/>
              </a:spcBef>
              <a:spcAft>
                <a:spcPts val="0"/>
              </a:spcAft>
              <a:buNone/>
            </a:pPr>
            <a:endParaRPr sz="2000" dirty="0">
              <a:latin typeface="Lato"/>
              <a:ea typeface="Lato"/>
              <a:cs typeface="Lato"/>
              <a:sym typeface="Lato"/>
            </a:endParaRPr>
          </a:p>
        </p:txBody>
      </p:sp>
      <p:sp>
        <p:nvSpPr>
          <p:cNvPr id="82" name="Google Shape;82;p15"/>
          <p:cNvSpPr txBox="1">
            <a:spLocks noGrp="1"/>
          </p:cNvSpPr>
          <p:nvPr>
            <p:ph type="title" idx="4294967295"/>
          </p:nvPr>
        </p:nvSpPr>
        <p:spPr>
          <a:xfrm>
            <a:off x="535775" y="236775"/>
            <a:ext cx="7525500" cy="768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1600"/>
              </a:spcAft>
              <a:buNone/>
            </a:pPr>
            <a:r>
              <a:rPr lang="en" sz="2933"/>
              <a:t> </a:t>
            </a:r>
            <a:br>
              <a:rPr lang="en" sz="3600"/>
            </a:br>
            <a:endParaRPr sz="2800" dirty="0"/>
          </a:p>
        </p:txBody>
      </p:sp>
      <p:pic>
        <p:nvPicPr>
          <p:cNvPr id="83" name="Google Shape;83;p15"/>
          <p:cNvPicPr preferRelativeResize="0"/>
          <p:nvPr/>
        </p:nvPicPr>
        <p:blipFill>
          <a:blip r:embed="rId3">
            <a:alphaModFix/>
          </a:blip>
          <a:stretch>
            <a:fillRect/>
          </a:stretch>
        </p:blipFill>
        <p:spPr>
          <a:xfrm>
            <a:off x="7701375" y="4053538"/>
            <a:ext cx="1214100" cy="910575"/>
          </a:xfrm>
          <a:prstGeom prst="rect">
            <a:avLst/>
          </a:prstGeom>
          <a:noFill/>
          <a:ln>
            <a:noFill/>
          </a:ln>
        </p:spPr>
      </p:pic>
      <p:sp>
        <p:nvSpPr>
          <p:cNvPr id="84" name="Google Shape;84;p15"/>
          <p:cNvSpPr txBox="1"/>
          <p:nvPr/>
        </p:nvSpPr>
        <p:spPr>
          <a:xfrm>
            <a:off x="154775" y="311781"/>
            <a:ext cx="84213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600"/>
              </a:spcAft>
              <a:buNone/>
            </a:pPr>
            <a:r>
              <a:rPr lang="en" sz="3400" b="1">
                <a:solidFill>
                  <a:schemeClr val="dk1"/>
                </a:solidFill>
                <a:latin typeface="Raleway"/>
                <a:ea typeface="Raleway"/>
                <a:cs typeface="Raleway"/>
                <a:sym typeface="Raleway"/>
              </a:rPr>
              <a:t> </a:t>
            </a:r>
            <a:r>
              <a:rPr lang="en" sz="2900" b="1">
                <a:solidFill>
                  <a:schemeClr val="dk1"/>
                </a:solidFill>
                <a:latin typeface="Raleway"/>
                <a:ea typeface="Raleway"/>
                <a:cs typeface="Raleway"/>
                <a:sym typeface="Raleway"/>
              </a:rPr>
              <a:t>What’s the hardest part of writing a proposal?</a:t>
            </a:r>
            <a:endParaRPr sz="1500" dirty="0">
              <a:solidFill>
                <a:schemeClr val="dk1"/>
              </a:solidFill>
            </a:endParaRPr>
          </a:p>
        </p:txBody>
      </p:sp>
      <p:sp>
        <p:nvSpPr>
          <p:cNvPr id="85" name="Google Shape;85;p15"/>
          <p:cNvSpPr txBox="1">
            <a:spLocks noGrp="1"/>
          </p:cNvSpPr>
          <p:nvPr>
            <p:ph type="title" idx="4294967295"/>
          </p:nvPr>
        </p:nvSpPr>
        <p:spPr>
          <a:xfrm>
            <a:off x="230975" y="84375"/>
            <a:ext cx="3380700" cy="411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1600"/>
              </a:spcAft>
              <a:buNone/>
            </a:pPr>
            <a:r>
              <a:rPr lang="en" sz="2377"/>
              <a:t>How to Write a Proposal</a:t>
            </a:r>
            <a:br>
              <a:rPr lang="en" sz="3600"/>
            </a:br>
            <a:endParaRPr sz="2800" dirty="0"/>
          </a:p>
        </p:txBody>
      </p:sp>
      <p:cxnSp>
        <p:nvCxnSpPr>
          <p:cNvPr id="86" name="Google Shape;86;p15"/>
          <p:cNvCxnSpPr/>
          <p:nvPr/>
        </p:nvCxnSpPr>
        <p:spPr>
          <a:xfrm rot="10800000" flipH="1">
            <a:off x="307175" y="1004000"/>
            <a:ext cx="7022400" cy="12300"/>
          </a:xfrm>
          <a:prstGeom prst="straightConnector1">
            <a:avLst/>
          </a:prstGeom>
          <a:noFill/>
          <a:ln w="9525" cap="flat" cmpd="sng">
            <a:solidFill>
              <a:schemeClr val="accent4"/>
            </a:solidFill>
            <a:prstDash val="solid"/>
            <a:round/>
            <a:headEnd type="none" w="med" len="med"/>
            <a:tailEnd type="none" w="med" len="med"/>
          </a:ln>
        </p:spPr>
      </p:cxnSp>
      <p:sp>
        <p:nvSpPr>
          <p:cNvPr id="87" name="Google Shape;87;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title" idx="4294967295"/>
          </p:nvPr>
        </p:nvSpPr>
        <p:spPr>
          <a:xfrm>
            <a:off x="230975" y="973325"/>
            <a:ext cx="8268900" cy="30675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Font typeface="Lato"/>
              <a:buChar char="❖"/>
            </a:pPr>
            <a:r>
              <a:rPr lang="en" sz="2200" b="1">
                <a:latin typeface="Lato"/>
                <a:ea typeface="Lato"/>
                <a:cs typeface="Lato"/>
                <a:sym typeface="Lato"/>
              </a:rPr>
              <a:t>Research</a:t>
            </a:r>
            <a:r>
              <a:rPr lang="en" sz="2000">
                <a:latin typeface="Lato"/>
                <a:ea typeface="Lato"/>
                <a:cs typeface="Lato"/>
                <a:sym typeface="Lato"/>
              </a:rPr>
              <a:t> - What is the right foundation for your request?</a:t>
            </a:r>
            <a:endParaRPr sz="2000" dirty="0">
              <a:latin typeface="Lato"/>
              <a:ea typeface="Lato"/>
              <a:cs typeface="Lato"/>
              <a:sym typeface="Lato"/>
            </a:endParaRPr>
          </a:p>
          <a:p>
            <a:pPr marL="914400" lvl="1" indent="-355600" algn="l" rtl="0">
              <a:lnSpc>
                <a:spcPct val="100000"/>
              </a:lnSpc>
              <a:spcBef>
                <a:spcPts val="0"/>
              </a:spcBef>
              <a:spcAft>
                <a:spcPts val="0"/>
              </a:spcAft>
              <a:buSzPts val="2000"/>
              <a:buFont typeface="Lato"/>
              <a:buChar char="➢"/>
            </a:pPr>
            <a:r>
              <a:rPr lang="en" sz="2000">
                <a:latin typeface="Lato"/>
                <a:ea typeface="Lato"/>
                <a:cs typeface="Lato"/>
                <a:sym typeface="Lato"/>
              </a:rPr>
              <a:t>Does the foundation fund the kind of program you need funded? Have they funded in SI before?</a:t>
            </a:r>
            <a:endParaRPr sz="2000" dirty="0">
              <a:latin typeface="Lato"/>
              <a:ea typeface="Lato"/>
              <a:cs typeface="Lato"/>
              <a:sym typeface="Lato"/>
            </a:endParaRPr>
          </a:p>
          <a:p>
            <a:pPr marL="914400" lvl="1" indent="-355600" algn="l" rtl="0">
              <a:lnSpc>
                <a:spcPct val="100000"/>
              </a:lnSpc>
              <a:spcBef>
                <a:spcPts val="0"/>
              </a:spcBef>
              <a:spcAft>
                <a:spcPts val="0"/>
              </a:spcAft>
              <a:buSzPts val="2000"/>
              <a:buFont typeface="Lato"/>
              <a:buChar char="➢"/>
            </a:pPr>
            <a:r>
              <a:rPr lang="en" sz="2000">
                <a:latin typeface="Lato"/>
                <a:ea typeface="Lato"/>
                <a:cs typeface="Lato"/>
                <a:sym typeface="Lato"/>
              </a:rPr>
              <a:t>Is it within their scope or mission?</a:t>
            </a:r>
            <a:endParaRPr sz="2000" dirty="0">
              <a:latin typeface="Lato"/>
              <a:ea typeface="Lato"/>
              <a:cs typeface="Lato"/>
              <a:sym typeface="Lato"/>
            </a:endParaRPr>
          </a:p>
          <a:p>
            <a:pPr marL="914400" lvl="1" indent="-355600" algn="l" rtl="0">
              <a:lnSpc>
                <a:spcPct val="100000"/>
              </a:lnSpc>
              <a:spcBef>
                <a:spcPts val="0"/>
              </a:spcBef>
              <a:spcAft>
                <a:spcPts val="0"/>
              </a:spcAft>
              <a:buSzPts val="2000"/>
              <a:buFont typeface="Lato"/>
              <a:buChar char="➢"/>
            </a:pPr>
            <a:r>
              <a:rPr lang="en" sz="2000">
                <a:latin typeface="Lato"/>
                <a:ea typeface="Lato"/>
                <a:cs typeface="Lato"/>
                <a:sym typeface="Lato"/>
              </a:rPr>
              <a:t>Look up what other organizations they have funded and </a:t>
            </a:r>
            <a:endParaRPr sz="2000" dirty="0">
              <a:latin typeface="Lato"/>
              <a:ea typeface="Lato"/>
              <a:cs typeface="Lato"/>
              <a:sym typeface="Lato"/>
            </a:endParaRPr>
          </a:p>
          <a:p>
            <a:pPr marL="914400" lvl="1" indent="-355600" algn="l" rtl="0">
              <a:lnSpc>
                <a:spcPct val="100000"/>
              </a:lnSpc>
              <a:spcBef>
                <a:spcPts val="0"/>
              </a:spcBef>
              <a:spcAft>
                <a:spcPts val="0"/>
              </a:spcAft>
              <a:buSzPts val="2000"/>
              <a:buFont typeface="Lato"/>
              <a:buChar char="➢"/>
            </a:pPr>
            <a:r>
              <a:rPr lang="en" sz="2000">
                <a:latin typeface="Lato"/>
                <a:ea typeface="Lato"/>
                <a:cs typeface="Lato"/>
                <a:sym typeface="Lato"/>
              </a:rPr>
              <a:t>What they have funded?</a:t>
            </a:r>
            <a:endParaRPr sz="2000" dirty="0">
              <a:latin typeface="Lato"/>
              <a:ea typeface="Lato"/>
              <a:cs typeface="Lato"/>
              <a:sym typeface="Lato"/>
            </a:endParaRPr>
          </a:p>
          <a:p>
            <a:pPr marL="914400" lvl="1" indent="-355600" algn="l" rtl="0">
              <a:lnSpc>
                <a:spcPct val="100000"/>
              </a:lnSpc>
              <a:spcBef>
                <a:spcPts val="0"/>
              </a:spcBef>
              <a:spcAft>
                <a:spcPts val="0"/>
              </a:spcAft>
              <a:buSzPts val="2000"/>
              <a:buFont typeface="Lato"/>
              <a:buChar char="➢"/>
            </a:pPr>
            <a:r>
              <a:rPr lang="en" sz="2000">
                <a:latin typeface="Lato"/>
                <a:ea typeface="Lato"/>
                <a:cs typeface="Lato"/>
                <a:sym typeface="Lato"/>
              </a:rPr>
              <a:t>Is your program a fit?</a:t>
            </a:r>
            <a:endParaRPr sz="2000" dirty="0">
              <a:latin typeface="Lato"/>
              <a:ea typeface="Lato"/>
              <a:cs typeface="Lato"/>
              <a:sym typeface="Lato"/>
            </a:endParaRPr>
          </a:p>
          <a:p>
            <a:pPr marL="914400" lvl="1" indent="-355600" algn="l" rtl="0">
              <a:lnSpc>
                <a:spcPct val="100000"/>
              </a:lnSpc>
              <a:spcBef>
                <a:spcPts val="0"/>
              </a:spcBef>
              <a:spcAft>
                <a:spcPts val="0"/>
              </a:spcAft>
              <a:buSzPts val="2000"/>
              <a:buFont typeface="Lato"/>
              <a:buChar char="➢"/>
            </a:pPr>
            <a:r>
              <a:rPr lang="en" sz="2000">
                <a:latin typeface="Lato"/>
                <a:ea typeface="Lato"/>
                <a:cs typeface="Lato"/>
                <a:sym typeface="Lato"/>
              </a:rPr>
              <a:t>Find out what they require in reports back to them?</a:t>
            </a:r>
            <a:endParaRPr sz="2000" dirty="0">
              <a:latin typeface="Lato"/>
              <a:ea typeface="Lato"/>
              <a:cs typeface="Lato"/>
              <a:sym typeface="Lato"/>
            </a:endParaRPr>
          </a:p>
          <a:p>
            <a:pPr marL="914400" lvl="1" indent="-355600" algn="l" rtl="0">
              <a:lnSpc>
                <a:spcPct val="100000"/>
              </a:lnSpc>
              <a:spcBef>
                <a:spcPts val="0"/>
              </a:spcBef>
              <a:spcAft>
                <a:spcPts val="0"/>
              </a:spcAft>
              <a:buSzPts val="2000"/>
              <a:buFont typeface="Lato"/>
              <a:buChar char="➢"/>
            </a:pPr>
            <a:r>
              <a:rPr lang="en" sz="2000">
                <a:latin typeface="Lato"/>
                <a:ea typeface="Lato"/>
                <a:cs typeface="Lato"/>
                <a:sym typeface="Lato"/>
              </a:rPr>
              <a:t>Do you have to do a budget modification to correctly utilize the funds?  </a:t>
            </a:r>
            <a:endParaRPr sz="2000" dirty="0">
              <a:latin typeface="Lato"/>
              <a:ea typeface="Lato"/>
              <a:cs typeface="Lato"/>
              <a:sym typeface="Lato"/>
            </a:endParaRPr>
          </a:p>
          <a:p>
            <a:pPr marL="914400" lvl="1" indent="-355600" algn="l" rtl="0">
              <a:lnSpc>
                <a:spcPct val="100000"/>
              </a:lnSpc>
              <a:spcBef>
                <a:spcPts val="0"/>
              </a:spcBef>
              <a:spcAft>
                <a:spcPts val="0"/>
              </a:spcAft>
              <a:buSzPts val="2000"/>
              <a:buFont typeface="Lato"/>
              <a:buChar char="➢"/>
            </a:pPr>
            <a:r>
              <a:rPr lang="en" sz="2000">
                <a:latin typeface="Lato"/>
                <a:ea typeface="Lato"/>
                <a:cs typeface="Lato"/>
                <a:sym typeface="Lato"/>
              </a:rPr>
              <a:t>Do you know if they want a certain number of deliverables completed?</a:t>
            </a:r>
            <a:endParaRPr sz="2000" dirty="0">
              <a:latin typeface="Lato"/>
              <a:ea typeface="Lato"/>
              <a:cs typeface="Lato"/>
              <a:sym typeface="Lato"/>
            </a:endParaRPr>
          </a:p>
        </p:txBody>
      </p:sp>
      <p:sp>
        <p:nvSpPr>
          <p:cNvPr id="93" name="Google Shape;93;p16"/>
          <p:cNvSpPr txBox="1">
            <a:spLocks noGrp="1"/>
          </p:cNvSpPr>
          <p:nvPr>
            <p:ph type="title" idx="4294967295"/>
          </p:nvPr>
        </p:nvSpPr>
        <p:spPr>
          <a:xfrm>
            <a:off x="535775" y="236775"/>
            <a:ext cx="7525500" cy="768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1600"/>
              </a:spcAft>
              <a:buNone/>
            </a:pPr>
            <a:r>
              <a:rPr lang="en" sz="2933"/>
              <a:t> </a:t>
            </a:r>
            <a:br>
              <a:rPr lang="en" sz="3600"/>
            </a:br>
            <a:endParaRPr sz="2800" dirty="0"/>
          </a:p>
        </p:txBody>
      </p:sp>
      <p:sp>
        <p:nvSpPr>
          <p:cNvPr id="94" name="Google Shape;94;p16"/>
          <p:cNvSpPr txBox="1">
            <a:spLocks noGrp="1"/>
          </p:cNvSpPr>
          <p:nvPr>
            <p:ph type="title" idx="4294967295"/>
          </p:nvPr>
        </p:nvSpPr>
        <p:spPr>
          <a:xfrm>
            <a:off x="154775" y="84375"/>
            <a:ext cx="3380700" cy="411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1600"/>
              </a:spcAft>
              <a:buNone/>
            </a:pPr>
            <a:r>
              <a:rPr lang="en" sz="2377"/>
              <a:t>How to Write a Proposal</a:t>
            </a:r>
            <a:br>
              <a:rPr lang="en" sz="3600"/>
            </a:br>
            <a:endParaRPr sz="2800" dirty="0"/>
          </a:p>
        </p:txBody>
      </p:sp>
      <p:cxnSp>
        <p:nvCxnSpPr>
          <p:cNvPr id="95" name="Google Shape;95;p16"/>
          <p:cNvCxnSpPr/>
          <p:nvPr/>
        </p:nvCxnSpPr>
        <p:spPr>
          <a:xfrm rot="10800000" flipH="1">
            <a:off x="307175" y="1004000"/>
            <a:ext cx="7022400" cy="12300"/>
          </a:xfrm>
          <a:prstGeom prst="straightConnector1">
            <a:avLst/>
          </a:prstGeom>
          <a:noFill/>
          <a:ln w="9525" cap="flat" cmpd="sng">
            <a:solidFill>
              <a:schemeClr val="accent4"/>
            </a:solidFill>
            <a:prstDash val="solid"/>
            <a:round/>
            <a:headEnd type="none" w="med" len="med"/>
            <a:tailEnd type="none" w="med" len="med"/>
          </a:ln>
        </p:spPr>
      </p:cxnSp>
      <p:sp>
        <p:nvSpPr>
          <p:cNvPr id="96" name="Google Shape;96;p16"/>
          <p:cNvSpPr txBox="1"/>
          <p:nvPr/>
        </p:nvSpPr>
        <p:spPr>
          <a:xfrm>
            <a:off x="154775" y="341518"/>
            <a:ext cx="84213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600"/>
              </a:spcAft>
              <a:buNone/>
            </a:pPr>
            <a:r>
              <a:rPr lang="en" sz="3400" b="1">
                <a:solidFill>
                  <a:schemeClr val="dk1"/>
                </a:solidFill>
                <a:latin typeface="Raleway"/>
                <a:ea typeface="Raleway"/>
                <a:cs typeface="Raleway"/>
                <a:sym typeface="Raleway"/>
              </a:rPr>
              <a:t> </a:t>
            </a:r>
            <a:r>
              <a:rPr lang="en" sz="2900" b="1">
                <a:solidFill>
                  <a:schemeClr val="dk1"/>
                </a:solidFill>
                <a:latin typeface="Raleway"/>
                <a:ea typeface="Raleway"/>
                <a:cs typeface="Raleway"/>
                <a:sym typeface="Raleway"/>
              </a:rPr>
              <a:t>What’s the hardest part of writing a proposal?</a:t>
            </a:r>
            <a:endParaRPr sz="1500" dirty="0">
              <a:solidFill>
                <a:schemeClr val="dk1"/>
              </a:solidFill>
            </a:endParaRPr>
          </a:p>
        </p:txBody>
      </p:sp>
      <p:pic>
        <p:nvPicPr>
          <p:cNvPr id="97" name="Google Shape;97;p16"/>
          <p:cNvPicPr preferRelativeResize="0"/>
          <p:nvPr/>
        </p:nvPicPr>
        <p:blipFill>
          <a:blip r:embed="rId3">
            <a:alphaModFix/>
          </a:blip>
          <a:stretch>
            <a:fillRect/>
          </a:stretch>
        </p:blipFill>
        <p:spPr>
          <a:xfrm>
            <a:off x="7701375" y="4053538"/>
            <a:ext cx="1214100" cy="910575"/>
          </a:xfrm>
          <a:prstGeom prst="rect">
            <a:avLst/>
          </a:prstGeom>
          <a:noFill/>
          <a:ln>
            <a:noFill/>
          </a:ln>
        </p:spPr>
      </p:pic>
      <p:sp>
        <p:nvSpPr>
          <p:cNvPr id="98" name="Google Shape;98;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7"/>
          <p:cNvSpPr txBox="1">
            <a:spLocks noGrp="1"/>
          </p:cNvSpPr>
          <p:nvPr>
            <p:ph type="title" idx="4294967295"/>
          </p:nvPr>
        </p:nvSpPr>
        <p:spPr>
          <a:xfrm>
            <a:off x="322350" y="1069625"/>
            <a:ext cx="8499300" cy="3067500"/>
          </a:xfrm>
          <a:prstGeom prst="rect">
            <a:avLst/>
          </a:prstGeom>
        </p:spPr>
        <p:txBody>
          <a:bodyPr spcFirstLastPara="1" wrap="square" lIns="91425" tIns="91425" rIns="91425" bIns="91425" anchor="t" anchorCtr="0">
            <a:noAutofit/>
          </a:bodyPr>
          <a:lstStyle/>
          <a:p>
            <a:pPr marL="457200" marR="0" lvl="0" indent="-361950" algn="l" rtl="0">
              <a:lnSpc>
                <a:spcPct val="100000"/>
              </a:lnSpc>
              <a:spcBef>
                <a:spcPts val="0"/>
              </a:spcBef>
              <a:spcAft>
                <a:spcPts val="0"/>
              </a:spcAft>
              <a:buSzPts val="2100"/>
              <a:buFont typeface="Lato"/>
              <a:buChar char="❖"/>
            </a:pPr>
            <a:r>
              <a:rPr lang="en" sz="2100">
                <a:latin typeface="Lato"/>
                <a:ea typeface="Lato"/>
                <a:cs typeface="Lato"/>
                <a:sym typeface="Lato"/>
              </a:rPr>
              <a:t>What is innovative about your project?</a:t>
            </a:r>
            <a:endParaRPr sz="2100" dirty="0">
              <a:latin typeface="Lato"/>
              <a:ea typeface="Lato"/>
              <a:cs typeface="Lato"/>
              <a:sym typeface="Lato"/>
            </a:endParaRPr>
          </a:p>
          <a:p>
            <a:pPr marL="914400" marR="0" lvl="1" indent="-355600" algn="l" rtl="0">
              <a:lnSpc>
                <a:spcPct val="100000"/>
              </a:lnSpc>
              <a:spcBef>
                <a:spcPts val="1200"/>
              </a:spcBef>
              <a:spcAft>
                <a:spcPts val="0"/>
              </a:spcAft>
              <a:buSzPts val="2000"/>
              <a:buFont typeface="Lato"/>
              <a:buChar char="➢"/>
            </a:pPr>
            <a:r>
              <a:rPr lang="en" sz="2000">
                <a:latin typeface="Lato"/>
                <a:ea typeface="Lato"/>
                <a:cs typeface="Lato"/>
                <a:sym typeface="Lato"/>
              </a:rPr>
              <a:t>Is somebody else doing this same program on Staten Island?</a:t>
            </a:r>
            <a:endParaRPr sz="2000" dirty="0">
              <a:latin typeface="Lato"/>
              <a:ea typeface="Lato"/>
              <a:cs typeface="Lato"/>
              <a:sym typeface="Lato"/>
            </a:endParaRPr>
          </a:p>
          <a:p>
            <a:pPr marL="914400" marR="0" lvl="1" indent="-355600" algn="l" rtl="0">
              <a:lnSpc>
                <a:spcPct val="100000"/>
              </a:lnSpc>
              <a:spcBef>
                <a:spcPts val="0"/>
              </a:spcBef>
              <a:spcAft>
                <a:spcPts val="0"/>
              </a:spcAft>
              <a:buSzPts val="2000"/>
              <a:buFont typeface="Lato"/>
              <a:buChar char="➢"/>
            </a:pPr>
            <a:r>
              <a:rPr lang="en" sz="2000">
                <a:latin typeface="Lato"/>
                <a:ea typeface="Lato"/>
                <a:cs typeface="Lato"/>
                <a:sym typeface="Lato"/>
              </a:rPr>
              <a:t>Why is your grant proposal different than their proposed program?</a:t>
            </a:r>
            <a:endParaRPr sz="2000" dirty="0">
              <a:latin typeface="Lato"/>
              <a:ea typeface="Lato"/>
              <a:cs typeface="Lato"/>
              <a:sym typeface="Lato"/>
            </a:endParaRPr>
          </a:p>
          <a:p>
            <a:pPr marL="457200" marR="0" lvl="0" indent="-361950" algn="l" rtl="0">
              <a:lnSpc>
                <a:spcPct val="100000"/>
              </a:lnSpc>
              <a:spcBef>
                <a:spcPts val="1200"/>
              </a:spcBef>
              <a:spcAft>
                <a:spcPts val="0"/>
              </a:spcAft>
              <a:buSzPts val="2100"/>
              <a:buFont typeface="Lato"/>
              <a:buChar char="❖"/>
            </a:pPr>
            <a:r>
              <a:rPr lang="en" sz="2100">
                <a:latin typeface="Lato"/>
                <a:ea typeface="Lato"/>
                <a:cs typeface="Lato"/>
                <a:sym typeface="Lato"/>
              </a:rPr>
              <a:t>Will you be providing services to a group of people not currently getting services because of ………</a:t>
            </a:r>
            <a:endParaRPr sz="2100" dirty="0">
              <a:latin typeface="Lato"/>
              <a:ea typeface="Lato"/>
              <a:cs typeface="Lato"/>
              <a:sym typeface="Lato"/>
            </a:endParaRPr>
          </a:p>
          <a:p>
            <a:pPr marL="457200" marR="0" lvl="0" indent="-361950" algn="l" rtl="0">
              <a:lnSpc>
                <a:spcPct val="100000"/>
              </a:lnSpc>
              <a:spcBef>
                <a:spcPts val="1200"/>
              </a:spcBef>
              <a:spcAft>
                <a:spcPts val="1200"/>
              </a:spcAft>
              <a:buSzPts val="2100"/>
              <a:buFont typeface="Lato"/>
              <a:buChar char="❖"/>
            </a:pPr>
            <a:r>
              <a:rPr lang="en" sz="2100">
                <a:latin typeface="Lato"/>
                <a:ea typeface="Lato"/>
                <a:cs typeface="Lato"/>
                <a:sym typeface="Lato"/>
              </a:rPr>
              <a:t>Is your proposed service reaching a harder population to engage?</a:t>
            </a:r>
            <a:endParaRPr sz="1500" dirty="0">
              <a:latin typeface="Lato"/>
              <a:ea typeface="Lato"/>
              <a:cs typeface="Lato"/>
              <a:sym typeface="Lato"/>
            </a:endParaRPr>
          </a:p>
        </p:txBody>
      </p:sp>
      <p:sp>
        <p:nvSpPr>
          <p:cNvPr id="104" name="Google Shape;104;p17"/>
          <p:cNvSpPr txBox="1"/>
          <p:nvPr/>
        </p:nvSpPr>
        <p:spPr>
          <a:xfrm>
            <a:off x="230975" y="361625"/>
            <a:ext cx="51972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600"/>
              </a:spcAft>
              <a:buNone/>
            </a:pPr>
            <a:r>
              <a:rPr lang="en" sz="3400" b="1">
                <a:solidFill>
                  <a:schemeClr val="dk1"/>
                </a:solidFill>
                <a:latin typeface="Raleway"/>
                <a:ea typeface="Raleway"/>
                <a:cs typeface="Raleway"/>
                <a:sym typeface="Raleway"/>
              </a:rPr>
              <a:t>Preparing the Pitch</a:t>
            </a:r>
            <a:endParaRPr sz="2000" dirty="0">
              <a:solidFill>
                <a:schemeClr val="dk1"/>
              </a:solidFill>
            </a:endParaRPr>
          </a:p>
        </p:txBody>
      </p:sp>
      <p:pic>
        <p:nvPicPr>
          <p:cNvPr id="105" name="Google Shape;105;p17"/>
          <p:cNvPicPr preferRelativeResize="0"/>
          <p:nvPr/>
        </p:nvPicPr>
        <p:blipFill>
          <a:blip r:embed="rId3">
            <a:alphaModFix/>
          </a:blip>
          <a:stretch>
            <a:fillRect/>
          </a:stretch>
        </p:blipFill>
        <p:spPr>
          <a:xfrm>
            <a:off x="7836150" y="-35812"/>
            <a:ext cx="1214100" cy="910575"/>
          </a:xfrm>
          <a:prstGeom prst="rect">
            <a:avLst/>
          </a:prstGeom>
          <a:noFill/>
          <a:ln>
            <a:noFill/>
          </a:ln>
        </p:spPr>
      </p:pic>
      <p:sp>
        <p:nvSpPr>
          <p:cNvPr id="106" name="Google Shape;106;p17"/>
          <p:cNvSpPr txBox="1">
            <a:spLocks noGrp="1"/>
          </p:cNvSpPr>
          <p:nvPr>
            <p:ph type="title" idx="4294967295"/>
          </p:nvPr>
        </p:nvSpPr>
        <p:spPr>
          <a:xfrm>
            <a:off x="154775" y="84375"/>
            <a:ext cx="3380700" cy="411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1600"/>
              </a:spcAft>
              <a:buNone/>
            </a:pPr>
            <a:r>
              <a:rPr lang="en" sz="2377"/>
              <a:t>How to Write a Proposal</a:t>
            </a:r>
            <a:br>
              <a:rPr lang="en" sz="3600"/>
            </a:br>
            <a:endParaRPr sz="2800" dirty="0"/>
          </a:p>
        </p:txBody>
      </p:sp>
      <p:cxnSp>
        <p:nvCxnSpPr>
          <p:cNvPr id="107" name="Google Shape;107;p17"/>
          <p:cNvCxnSpPr/>
          <p:nvPr/>
        </p:nvCxnSpPr>
        <p:spPr>
          <a:xfrm rot="10800000" flipH="1">
            <a:off x="307175" y="1004000"/>
            <a:ext cx="7022400" cy="12300"/>
          </a:xfrm>
          <a:prstGeom prst="straightConnector1">
            <a:avLst/>
          </a:prstGeom>
          <a:noFill/>
          <a:ln w="9525" cap="flat" cmpd="sng">
            <a:solidFill>
              <a:schemeClr val="accent4"/>
            </a:solidFill>
            <a:prstDash val="solid"/>
            <a:round/>
            <a:headEnd type="none" w="med" len="med"/>
            <a:tailEnd type="none" w="med" len="med"/>
          </a:ln>
        </p:spPr>
      </p:cxnSp>
      <p:sp>
        <p:nvSpPr>
          <p:cNvPr id="108" name="Google Shape;10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8"/>
          <p:cNvSpPr txBox="1">
            <a:spLocks noGrp="1"/>
          </p:cNvSpPr>
          <p:nvPr>
            <p:ph type="title" idx="4294967295"/>
          </p:nvPr>
        </p:nvSpPr>
        <p:spPr>
          <a:xfrm>
            <a:off x="535775" y="1480125"/>
            <a:ext cx="7643400" cy="578400"/>
          </a:xfrm>
          <a:prstGeom prst="rect">
            <a:avLst/>
          </a:prstGeom>
        </p:spPr>
        <p:txBody>
          <a:bodyPr spcFirstLastPara="1" wrap="square" lIns="91425" tIns="91425" rIns="91425" bIns="91425" anchor="t" anchorCtr="0">
            <a:noAutofit/>
          </a:bodyPr>
          <a:lstStyle/>
          <a:p>
            <a:pPr marL="457200" lvl="0" indent="-381000" algn="l" rtl="0">
              <a:spcBef>
                <a:spcPts val="1000"/>
              </a:spcBef>
              <a:spcAft>
                <a:spcPts val="0"/>
              </a:spcAft>
              <a:buSzPts val="2400"/>
              <a:buFont typeface="Lato"/>
              <a:buChar char="❖"/>
            </a:pPr>
            <a:r>
              <a:rPr lang="en" sz="2400">
                <a:latin typeface="Lato"/>
                <a:ea typeface="Lato"/>
                <a:cs typeface="Lato"/>
                <a:sym typeface="Lato"/>
              </a:rPr>
              <a:t>Anticipate Common Questions:</a:t>
            </a:r>
            <a:endParaRPr sz="2400" dirty="0">
              <a:latin typeface="Lato"/>
              <a:ea typeface="Lato"/>
              <a:cs typeface="Lato"/>
              <a:sym typeface="Lato"/>
            </a:endParaRPr>
          </a:p>
        </p:txBody>
      </p:sp>
      <p:sp>
        <p:nvSpPr>
          <p:cNvPr id="114" name="Google Shape;114;p18"/>
          <p:cNvSpPr txBox="1"/>
          <p:nvPr/>
        </p:nvSpPr>
        <p:spPr>
          <a:xfrm>
            <a:off x="230975" y="590225"/>
            <a:ext cx="51972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600"/>
              </a:spcAft>
              <a:buNone/>
            </a:pPr>
            <a:r>
              <a:rPr lang="en" sz="3400" b="1">
                <a:solidFill>
                  <a:schemeClr val="dk1"/>
                </a:solidFill>
                <a:latin typeface="Raleway"/>
                <a:ea typeface="Raleway"/>
                <a:cs typeface="Raleway"/>
                <a:sym typeface="Raleway"/>
              </a:rPr>
              <a:t>Preparing the Pitch</a:t>
            </a:r>
            <a:endParaRPr sz="2000" dirty="0">
              <a:solidFill>
                <a:schemeClr val="dk1"/>
              </a:solidFill>
            </a:endParaRPr>
          </a:p>
        </p:txBody>
      </p:sp>
      <p:graphicFrame>
        <p:nvGraphicFramePr>
          <p:cNvPr id="115" name="Google Shape;115;p18"/>
          <p:cNvGraphicFramePr/>
          <p:nvPr/>
        </p:nvGraphicFramePr>
        <p:xfrm>
          <a:off x="1373900" y="2120975"/>
          <a:ext cx="6086350" cy="1882682"/>
        </p:xfrm>
        <a:graphic>
          <a:graphicData uri="http://schemas.openxmlformats.org/drawingml/2006/table">
            <a:tbl>
              <a:tblPr>
                <a:noFill/>
                <a:tableStyleId>{DE7307C0-E6BF-47C9-A6EB-B067C55B4FFF}</a:tableStyleId>
              </a:tblPr>
              <a:tblGrid>
                <a:gridCol w="2459625">
                  <a:extLst>
                    <a:ext uri="{9D8B030D-6E8A-4147-A177-3AD203B41FA5}">
                      <a16:colId xmlns:a16="http://schemas.microsoft.com/office/drawing/2014/main" val="20000"/>
                    </a:ext>
                  </a:extLst>
                </a:gridCol>
                <a:gridCol w="3626725">
                  <a:extLst>
                    <a:ext uri="{9D8B030D-6E8A-4147-A177-3AD203B41FA5}">
                      <a16:colId xmlns:a16="http://schemas.microsoft.com/office/drawing/2014/main" val="20001"/>
                    </a:ext>
                  </a:extLst>
                </a:gridCol>
              </a:tblGrid>
              <a:tr h="1442700">
                <a:tc>
                  <a:txBody>
                    <a:bodyPr/>
                    <a:lstStyle/>
                    <a:p>
                      <a:pPr marL="0" lvl="0" indent="0" algn="ctr" rtl="0">
                        <a:lnSpc>
                          <a:spcPct val="150000"/>
                        </a:lnSpc>
                        <a:spcBef>
                          <a:spcPts val="1000"/>
                        </a:spcBef>
                        <a:spcAft>
                          <a:spcPts val="0"/>
                        </a:spcAft>
                        <a:buNone/>
                      </a:pPr>
                      <a:r>
                        <a:rPr lang="en" sz="2200">
                          <a:solidFill>
                            <a:schemeClr val="dk1"/>
                          </a:solidFill>
                          <a:latin typeface="Lato"/>
                          <a:ea typeface="Lato"/>
                          <a:cs typeface="Lato"/>
                          <a:sym typeface="Lato"/>
                        </a:rPr>
                        <a:t>Innovative?</a:t>
                      </a:r>
                      <a:endParaRPr sz="2200" dirty="0">
                        <a:solidFill>
                          <a:schemeClr val="dk1"/>
                        </a:solidFill>
                        <a:latin typeface="Lato"/>
                        <a:ea typeface="Lato"/>
                        <a:cs typeface="Lato"/>
                        <a:sym typeface="Lato"/>
                      </a:endParaRPr>
                    </a:p>
                    <a:p>
                      <a:pPr marL="0" lvl="0" indent="0" algn="ctr" rtl="0">
                        <a:lnSpc>
                          <a:spcPct val="150000"/>
                        </a:lnSpc>
                        <a:spcBef>
                          <a:spcPts val="1000"/>
                        </a:spcBef>
                        <a:spcAft>
                          <a:spcPts val="0"/>
                        </a:spcAft>
                        <a:buNone/>
                      </a:pPr>
                      <a:r>
                        <a:rPr lang="en" sz="2200">
                          <a:solidFill>
                            <a:schemeClr val="dk1"/>
                          </a:solidFill>
                          <a:latin typeface="Lato"/>
                          <a:ea typeface="Lato"/>
                          <a:cs typeface="Lato"/>
                          <a:sym typeface="Lato"/>
                        </a:rPr>
                        <a:t>Scalable?</a:t>
                      </a:r>
                      <a:endParaRPr sz="2200" dirty="0">
                        <a:solidFill>
                          <a:schemeClr val="dk1"/>
                        </a:solidFill>
                        <a:latin typeface="Lato"/>
                        <a:ea typeface="Lato"/>
                        <a:cs typeface="Lato"/>
                        <a:sym typeface="Lato"/>
                      </a:endParaRPr>
                    </a:p>
                    <a:p>
                      <a:pPr marL="0" lvl="0" indent="0" algn="ctr" rtl="0">
                        <a:lnSpc>
                          <a:spcPct val="150000"/>
                        </a:lnSpc>
                        <a:spcBef>
                          <a:spcPts val="1000"/>
                        </a:spcBef>
                        <a:spcAft>
                          <a:spcPts val="600"/>
                        </a:spcAft>
                        <a:buNone/>
                      </a:pPr>
                      <a:r>
                        <a:rPr lang="en" sz="2200">
                          <a:solidFill>
                            <a:schemeClr val="dk1"/>
                          </a:solidFill>
                          <a:latin typeface="Lato"/>
                          <a:ea typeface="Lato"/>
                          <a:cs typeface="Lato"/>
                          <a:sym typeface="Lato"/>
                        </a:rPr>
                        <a:t>Sustainability?</a:t>
                      </a:r>
                      <a:endParaRPr dirty="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lnSpc>
                          <a:spcPct val="150000"/>
                        </a:lnSpc>
                        <a:spcBef>
                          <a:spcPts val="1000"/>
                        </a:spcBef>
                        <a:spcAft>
                          <a:spcPts val="0"/>
                        </a:spcAft>
                        <a:buNone/>
                      </a:pPr>
                      <a:r>
                        <a:rPr lang="en" sz="2200">
                          <a:solidFill>
                            <a:schemeClr val="dk1"/>
                          </a:solidFill>
                          <a:latin typeface="Lato"/>
                          <a:ea typeface="Lato"/>
                          <a:cs typeface="Lato"/>
                          <a:sym typeface="Lato"/>
                        </a:rPr>
                        <a:t>Unmet Need?</a:t>
                      </a:r>
                      <a:endParaRPr sz="2200" dirty="0">
                        <a:solidFill>
                          <a:schemeClr val="dk1"/>
                        </a:solidFill>
                        <a:latin typeface="Lato"/>
                        <a:ea typeface="Lato"/>
                        <a:cs typeface="Lato"/>
                        <a:sym typeface="Lato"/>
                      </a:endParaRPr>
                    </a:p>
                    <a:p>
                      <a:pPr marL="0" lvl="0" indent="0" algn="ctr" rtl="0">
                        <a:lnSpc>
                          <a:spcPct val="150000"/>
                        </a:lnSpc>
                        <a:spcBef>
                          <a:spcPts val="1000"/>
                        </a:spcBef>
                        <a:spcAft>
                          <a:spcPts val="0"/>
                        </a:spcAft>
                        <a:buNone/>
                      </a:pPr>
                      <a:r>
                        <a:rPr lang="en" sz="2200">
                          <a:solidFill>
                            <a:schemeClr val="dk1"/>
                          </a:solidFill>
                          <a:latin typeface="Lato"/>
                          <a:ea typeface="Lato"/>
                          <a:cs typeface="Lato"/>
                          <a:sym typeface="Lato"/>
                        </a:rPr>
                        <a:t>Replicable?</a:t>
                      </a:r>
                      <a:endParaRPr sz="2200" dirty="0">
                        <a:solidFill>
                          <a:schemeClr val="dk1"/>
                        </a:solidFill>
                        <a:latin typeface="Lato"/>
                        <a:ea typeface="Lato"/>
                        <a:cs typeface="Lato"/>
                        <a:sym typeface="Lato"/>
                      </a:endParaRPr>
                    </a:p>
                    <a:p>
                      <a:pPr marL="0" lvl="0" indent="0" algn="ctr" rtl="0">
                        <a:lnSpc>
                          <a:spcPct val="150000"/>
                        </a:lnSpc>
                        <a:spcBef>
                          <a:spcPts val="1000"/>
                        </a:spcBef>
                        <a:spcAft>
                          <a:spcPts val="600"/>
                        </a:spcAft>
                        <a:buNone/>
                      </a:pPr>
                      <a:r>
                        <a:rPr lang="en" sz="2200">
                          <a:solidFill>
                            <a:schemeClr val="dk1"/>
                          </a:solidFill>
                          <a:latin typeface="Lato"/>
                          <a:ea typeface="Lato"/>
                          <a:cs typeface="Lato"/>
                          <a:sym typeface="Lato"/>
                        </a:rPr>
                        <a:t>ROI?</a:t>
                      </a:r>
                      <a:endParaRPr sz="2200" dirty="0">
                        <a:solidFill>
                          <a:schemeClr val="dk1"/>
                        </a:solidFill>
                        <a:latin typeface="Lato"/>
                        <a:ea typeface="Lato"/>
                        <a:cs typeface="Lato"/>
                        <a:sym typeface="Lato"/>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cxnSp>
        <p:nvCxnSpPr>
          <p:cNvPr id="116" name="Google Shape;116;p18"/>
          <p:cNvCxnSpPr/>
          <p:nvPr/>
        </p:nvCxnSpPr>
        <p:spPr>
          <a:xfrm rot="10800000" flipH="1">
            <a:off x="529275" y="1278300"/>
            <a:ext cx="7002600" cy="24900"/>
          </a:xfrm>
          <a:prstGeom prst="straightConnector1">
            <a:avLst/>
          </a:prstGeom>
          <a:noFill/>
          <a:ln w="9525" cap="flat" cmpd="sng">
            <a:solidFill>
              <a:schemeClr val="dk2"/>
            </a:solidFill>
            <a:prstDash val="solid"/>
            <a:round/>
            <a:headEnd type="none" w="med" len="med"/>
            <a:tailEnd type="none" w="med" len="med"/>
          </a:ln>
        </p:spPr>
      </p:cxnSp>
      <p:cxnSp>
        <p:nvCxnSpPr>
          <p:cNvPr id="117" name="Google Shape;117;p18"/>
          <p:cNvCxnSpPr/>
          <p:nvPr/>
        </p:nvCxnSpPr>
        <p:spPr>
          <a:xfrm rot="10800000" flipH="1">
            <a:off x="681675" y="1430700"/>
            <a:ext cx="7002600" cy="24900"/>
          </a:xfrm>
          <a:prstGeom prst="straightConnector1">
            <a:avLst/>
          </a:prstGeom>
          <a:noFill/>
          <a:ln w="9525" cap="flat" cmpd="sng">
            <a:solidFill>
              <a:schemeClr val="dk2"/>
            </a:solidFill>
            <a:prstDash val="solid"/>
            <a:round/>
            <a:headEnd type="none" w="med" len="med"/>
            <a:tailEnd type="none" w="med" len="med"/>
          </a:ln>
        </p:spPr>
      </p:cxnSp>
      <p:sp>
        <p:nvSpPr>
          <p:cNvPr id="118" name="Google Shape;118;p18"/>
          <p:cNvSpPr txBox="1">
            <a:spLocks noGrp="1"/>
          </p:cNvSpPr>
          <p:nvPr>
            <p:ph type="title" idx="4294967295"/>
          </p:nvPr>
        </p:nvSpPr>
        <p:spPr>
          <a:xfrm>
            <a:off x="154775" y="84375"/>
            <a:ext cx="3380700" cy="411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1600"/>
              </a:spcAft>
              <a:buNone/>
            </a:pPr>
            <a:r>
              <a:rPr lang="en" sz="2377"/>
              <a:t>How to Write a Proposal</a:t>
            </a:r>
            <a:br>
              <a:rPr lang="en" sz="3600"/>
            </a:br>
            <a:endParaRPr sz="2800" dirty="0"/>
          </a:p>
        </p:txBody>
      </p:sp>
      <p:cxnSp>
        <p:nvCxnSpPr>
          <p:cNvPr id="119" name="Google Shape;119;p18"/>
          <p:cNvCxnSpPr/>
          <p:nvPr/>
        </p:nvCxnSpPr>
        <p:spPr>
          <a:xfrm rot="10800000" flipH="1">
            <a:off x="300675" y="1214700"/>
            <a:ext cx="7022400" cy="12300"/>
          </a:xfrm>
          <a:prstGeom prst="straightConnector1">
            <a:avLst/>
          </a:prstGeom>
          <a:noFill/>
          <a:ln w="9525" cap="flat" cmpd="sng">
            <a:solidFill>
              <a:schemeClr val="accent4"/>
            </a:solidFill>
            <a:prstDash val="solid"/>
            <a:round/>
            <a:headEnd type="none" w="med" len="med"/>
            <a:tailEnd type="none" w="med" len="med"/>
          </a:ln>
        </p:spPr>
      </p:cxnSp>
      <p:pic>
        <p:nvPicPr>
          <p:cNvPr id="120" name="Google Shape;120;p18"/>
          <p:cNvPicPr preferRelativeResize="0"/>
          <p:nvPr/>
        </p:nvPicPr>
        <p:blipFill>
          <a:blip r:embed="rId3">
            <a:alphaModFix/>
          </a:blip>
          <a:stretch>
            <a:fillRect/>
          </a:stretch>
        </p:blipFill>
        <p:spPr>
          <a:xfrm>
            <a:off x="7836150" y="-35812"/>
            <a:ext cx="1214100" cy="910575"/>
          </a:xfrm>
          <a:prstGeom prst="rect">
            <a:avLst/>
          </a:prstGeom>
          <a:noFill/>
          <a:ln>
            <a:noFill/>
          </a:ln>
        </p:spPr>
      </p:pic>
      <p:sp>
        <p:nvSpPr>
          <p:cNvPr id="121" name="Google Shape;121;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p:nvPr/>
        </p:nvSpPr>
        <p:spPr>
          <a:xfrm>
            <a:off x="218581" y="361625"/>
            <a:ext cx="51972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600"/>
              </a:spcAft>
              <a:buNone/>
            </a:pPr>
            <a:r>
              <a:rPr lang="en" sz="3400" b="1">
                <a:solidFill>
                  <a:schemeClr val="dk1"/>
                </a:solidFill>
                <a:latin typeface="Raleway"/>
                <a:ea typeface="Raleway"/>
                <a:cs typeface="Raleway"/>
                <a:sym typeface="Raleway"/>
              </a:rPr>
              <a:t>Planning Process</a:t>
            </a:r>
            <a:endParaRPr sz="2000" dirty="0">
              <a:solidFill>
                <a:schemeClr val="dk1"/>
              </a:solidFill>
            </a:endParaRPr>
          </a:p>
        </p:txBody>
      </p:sp>
      <p:pic>
        <p:nvPicPr>
          <p:cNvPr id="127" name="Google Shape;127;p19"/>
          <p:cNvPicPr preferRelativeResize="0"/>
          <p:nvPr/>
        </p:nvPicPr>
        <p:blipFill>
          <a:blip r:embed="rId3">
            <a:alphaModFix/>
          </a:blip>
          <a:stretch>
            <a:fillRect/>
          </a:stretch>
        </p:blipFill>
        <p:spPr>
          <a:xfrm>
            <a:off x="7531875" y="165475"/>
            <a:ext cx="1214100" cy="910575"/>
          </a:xfrm>
          <a:prstGeom prst="rect">
            <a:avLst/>
          </a:prstGeom>
          <a:noFill/>
          <a:ln>
            <a:noFill/>
          </a:ln>
        </p:spPr>
      </p:pic>
      <p:sp>
        <p:nvSpPr>
          <p:cNvPr id="128" name="Google Shape;128;p19"/>
          <p:cNvSpPr txBox="1">
            <a:spLocks noGrp="1"/>
          </p:cNvSpPr>
          <p:nvPr>
            <p:ph type="title" idx="4294967295"/>
          </p:nvPr>
        </p:nvSpPr>
        <p:spPr>
          <a:xfrm>
            <a:off x="230975" y="1022925"/>
            <a:ext cx="8717400" cy="3730800"/>
          </a:xfrm>
          <a:prstGeom prst="rect">
            <a:avLst/>
          </a:prstGeom>
        </p:spPr>
        <p:txBody>
          <a:bodyPr spcFirstLastPara="1" wrap="square" lIns="91425" tIns="91425" rIns="91425" bIns="91425" anchor="t" anchorCtr="0">
            <a:noAutofit/>
          </a:bodyPr>
          <a:lstStyle/>
          <a:p>
            <a:pPr marL="457200" lvl="0" indent="-368300" algn="l" rtl="0">
              <a:lnSpc>
                <a:spcPct val="100000"/>
              </a:lnSpc>
              <a:spcBef>
                <a:spcPts val="400"/>
              </a:spcBef>
              <a:spcAft>
                <a:spcPts val="0"/>
              </a:spcAft>
              <a:buSzPts val="2200"/>
              <a:buFont typeface="Lato"/>
              <a:buChar char="❖"/>
            </a:pPr>
            <a:r>
              <a:rPr lang="en" sz="2200">
                <a:latin typeface="Lato"/>
                <a:ea typeface="Lato"/>
                <a:cs typeface="Lato"/>
                <a:sym typeface="Lato"/>
              </a:rPr>
              <a:t>Confirm institutional buy-in: Does your board need to approve the grant?  Who needs to review it?</a:t>
            </a:r>
            <a:endParaRPr sz="2200" dirty="0">
              <a:latin typeface="Lato"/>
              <a:ea typeface="Lato"/>
              <a:cs typeface="Lato"/>
              <a:sym typeface="Lato"/>
            </a:endParaRPr>
          </a:p>
          <a:p>
            <a:pPr marL="457200" lvl="0" indent="-368300" algn="l" rtl="0">
              <a:lnSpc>
                <a:spcPct val="100000"/>
              </a:lnSpc>
              <a:spcBef>
                <a:spcPts val="400"/>
              </a:spcBef>
              <a:spcAft>
                <a:spcPts val="0"/>
              </a:spcAft>
              <a:buSzPts val="2200"/>
              <a:buFont typeface="Lato"/>
              <a:buChar char="❖"/>
            </a:pPr>
            <a:r>
              <a:rPr lang="en" sz="2200">
                <a:latin typeface="Lato"/>
                <a:ea typeface="Lato"/>
                <a:cs typeface="Lato"/>
                <a:sym typeface="Lato"/>
              </a:rPr>
              <a:t> Identify who will work on the grant, who will edit grant, who will review it for content and accuracy and adherence to grant guidelines (number of pages, words, downloadability etc)</a:t>
            </a:r>
            <a:endParaRPr sz="2200" dirty="0">
              <a:latin typeface="Lato"/>
              <a:ea typeface="Lato"/>
              <a:cs typeface="Lato"/>
              <a:sym typeface="Lato"/>
            </a:endParaRPr>
          </a:p>
          <a:p>
            <a:pPr marL="457200" lvl="0" indent="-368300" algn="l" rtl="0">
              <a:lnSpc>
                <a:spcPct val="100000"/>
              </a:lnSpc>
              <a:spcBef>
                <a:spcPts val="400"/>
              </a:spcBef>
              <a:spcAft>
                <a:spcPts val="0"/>
              </a:spcAft>
              <a:buSzPts val="2200"/>
              <a:buFont typeface="Lato"/>
              <a:buChar char="❖"/>
            </a:pPr>
            <a:r>
              <a:rPr lang="en" sz="2200">
                <a:latin typeface="Lato"/>
                <a:ea typeface="Lato"/>
                <a:cs typeface="Lato"/>
                <a:sym typeface="Lato"/>
              </a:rPr>
              <a:t>Develop a timeline/checklist and stick to your timeline</a:t>
            </a:r>
            <a:endParaRPr sz="2200" dirty="0">
              <a:latin typeface="Lato"/>
              <a:ea typeface="Lato"/>
              <a:cs typeface="Lato"/>
              <a:sym typeface="Lato"/>
            </a:endParaRPr>
          </a:p>
          <a:p>
            <a:pPr marL="457200" lvl="0" indent="-368300" algn="l" rtl="0">
              <a:lnSpc>
                <a:spcPct val="100000"/>
              </a:lnSpc>
              <a:spcBef>
                <a:spcPts val="400"/>
              </a:spcBef>
              <a:spcAft>
                <a:spcPts val="0"/>
              </a:spcAft>
              <a:buSzPts val="2200"/>
              <a:buFont typeface="Lato"/>
              <a:buChar char="❖"/>
            </a:pPr>
            <a:r>
              <a:rPr lang="en" sz="2200">
                <a:latin typeface="Lato"/>
                <a:ea typeface="Lato"/>
                <a:cs typeface="Lato"/>
                <a:sym typeface="Lato"/>
              </a:rPr>
              <a:t>Plan for the </a:t>
            </a:r>
            <a:r>
              <a:rPr lang="en" sz="2200" b="1" i="1">
                <a:latin typeface="Lato"/>
                <a:ea typeface="Lato"/>
                <a:cs typeface="Lato"/>
                <a:sym typeface="Lato"/>
              </a:rPr>
              <a:t>expected</a:t>
            </a:r>
            <a:r>
              <a:rPr lang="en" sz="2200" i="1">
                <a:latin typeface="Lato"/>
                <a:ea typeface="Lato"/>
                <a:cs typeface="Lato"/>
                <a:sym typeface="Lato"/>
              </a:rPr>
              <a:t> </a:t>
            </a:r>
            <a:r>
              <a:rPr lang="en" sz="2200">
                <a:latin typeface="Lato"/>
                <a:ea typeface="Lato"/>
                <a:cs typeface="Lato"/>
                <a:sym typeface="Lato"/>
              </a:rPr>
              <a:t>unexpected</a:t>
            </a:r>
            <a:endParaRPr sz="2200" dirty="0">
              <a:latin typeface="Lato"/>
              <a:ea typeface="Lato"/>
              <a:cs typeface="Lato"/>
              <a:sym typeface="Lato"/>
            </a:endParaRPr>
          </a:p>
          <a:p>
            <a:pPr marL="914400" lvl="1" indent="-368300" algn="l" rtl="0">
              <a:lnSpc>
                <a:spcPct val="100000"/>
              </a:lnSpc>
              <a:spcBef>
                <a:spcPts val="400"/>
              </a:spcBef>
              <a:spcAft>
                <a:spcPts val="0"/>
              </a:spcAft>
              <a:buSzPts val="2200"/>
              <a:buFont typeface="Lato"/>
              <a:buChar char="➢"/>
            </a:pPr>
            <a:r>
              <a:rPr lang="en" sz="2000">
                <a:latin typeface="Lato"/>
                <a:ea typeface="Lato"/>
                <a:cs typeface="Lato"/>
                <a:sym typeface="Lato"/>
              </a:rPr>
              <a:t>Who needs to review/sign off on  the final documents?	</a:t>
            </a:r>
            <a:endParaRPr sz="2000" dirty="0">
              <a:latin typeface="Lato"/>
              <a:ea typeface="Lato"/>
              <a:cs typeface="Lato"/>
              <a:sym typeface="Lato"/>
            </a:endParaRPr>
          </a:p>
          <a:p>
            <a:pPr marL="914400" lvl="1" indent="-368300" algn="l" rtl="0">
              <a:lnSpc>
                <a:spcPct val="100000"/>
              </a:lnSpc>
              <a:spcBef>
                <a:spcPts val="400"/>
              </a:spcBef>
              <a:spcAft>
                <a:spcPts val="0"/>
              </a:spcAft>
              <a:buSzPts val="2200"/>
              <a:buFont typeface="Lato"/>
              <a:buChar char="➢"/>
            </a:pPr>
            <a:r>
              <a:rPr lang="en" sz="2000">
                <a:latin typeface="Lato"/>
                <a:ea typeface="Lato"/>
                <a:cs typeface="Lato"/>
                <a:sym typeface="Lato"/>
              </a:rPr>
              <a:t>Is the person signing available?</a:t>
            </a:r>
            <a:endParaRPr sz="2000" dirty="0">
              <a:latin typeface="Lato"/>
              <a:ea typeface="Lato"/>
              <a:cs typeface="Lato"/>
              <a:sym typeface="Lato"/>
            </a:endParaRPr>
          </a:p>
          <a:p>
            <a:pPr marL="457200" lvl="0" indent="-355600" algn="l" rtl="0">
              <a:lnSpc>
                <a:spcPct val="100000"/>
              </a:lnSpc>
              <a:spcBef>
                <a:spcPts val="400"/>
              </a:spcBef>
              <a:spcAft>
                <a:spcPts val="400"/>
              </a:spcAft>
              <a:buSzPts val="2000"/>
              <a:buFont typeface="Lato"/>
              <a:buChar char="❖"/>
            </a:pPr>
            <a:r>
              <a:rPr lang="en" sz="2200">
                <a:latin typeface="Lato"/>
                <a:ea typeface="Lato"/>
                <a:cs typeface="Lato"/>
                <a:sym typeface="Lato"/>
              </a:rPr>
              <a:t>Check-in regularly and proactively with the funder</a:t>
            </a:r>
            <a:endParaRPr sz="2000" dirty="0">
              <a:latin typeface="Lato"/>
              <a:ea typeface="Lato"/>
              <a:cs typeface="Lato"/>
              <a:sym typeface="Lato"/>
            </a:endParaRPr>
          </a:p>
        </p:txBody>
      </p:sp>
      <p:cxnSp>
        <p:nvCxnSpPr>
          <p:cNvPr id="129" name="Google Shape;129;p19"/>
          <p:cNvCxnSpPr/>
          <p:nvPr/>
        </p:nvCxnSpPr>
        <p:spPr>
          <a:xfrm rot="10800000" flipH="1">
            <a:off x="529275" y="1278300"/>
            <a:ext cx="7002600" cy="24900"/>
          </a:xfrm>
          <a:prstGeom prst="straightConnector1">
            <a:avLst/>
          </a:prstGeom>
          <a:noFill/>
          <a:ln w="9525" cap="flat" cmpd="sng">
            <a:solidFill>
              <a:schemeClr val="dk2"/>
            </a:solidFill>
            <a:prstDash val="solid"/>
            <a:round/>
            <a:headEnd type="none" w="med" len="med"/>
            <a:tailEnd type="none" w="med" len="med"/>
          </a:ln>
        </p:spPr>
      </p:cxnSp>
      <p:sp>
        <p:nvSpPr>
          <p:cNvPr id="130" name="Google Shape;130;p19"/>
          <p:cNvSpPr txBox="1">
            <a:spLocks noGrp="1"/>
          </p:cNvSpPr>
          <p:nvPr>
            <p:ph type="title" idx="4294967295"/>
          </p:nvPr>
        </p:nvSpPr>
        <p:spPr>
          <a:xfrm>
            <a:off x="154775" y="84375"/>
            <a:ext cx="3380700" cy="411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1600"/>
              </a:spcAft>
              <a:buNone/>
            </a:pPr>
            <a:r>
              <a:rPr lang="en" sz="2377"/>
              <a:t>How to Write a Proposal</a:t>
            </a:r>
            <a:br>
              <a:rPr lang="en" sz="3600"/>
            </a:br>
            <a:endParaRPr sz="2800" dirty="0"/>
          </a:p>
        </p:txBody>
      </p:sp>
      <p:cxnSp>
        <p:nvCxnSpPr>
          <p:cNvPr id="131" name="Google Shape;131;p19"/>
          <p:cNvCxnSpPr/>
          <p:nvPr/>
        </p:nvCxnSpPr>
        <p:spPr>
          <a:xfrm rot="10800000" flipH="1">
            <a:off x="307175" y="1004000"/>
            <a:ext cx="7022400" cy="12300"/>
          </a:xfrm>
          <a:prstGeom prst="straightConnector1">
            <a:avLst/>
          </a:prstGeom>
          <a:noFill/>
          <a:ln w="9525" cap="flat" cmpd="sng">
            <a:solidFill>
              <a:schemeClr val="accent4"/>
            </a:solidFill>
            <a:prstDash val="solid"/>
            <a:round/>
            <a:headEnd type="none" w="med" len="med"/>
            <a:tailEnd type="none" w="med" len="med"/>
          </a:ln>
        </p:spPr>
      </p:cxnSp>
      <p:sp>
        <p:nvSpPr>
          <p:cNvPr id="132" name="Google Shape;132;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0"/>
          <p:cNvSpPr txBox="1"/>
          <p:nvPr/>
        </p:nvSpPr>
        <p:spPr>
          <a:xfrm>
            <a:off x="230975" y="361625"/>
            <a:ext cx="67011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600"/>
              </a:spcAft>
              <a:buNone/>
            </a:pPr>
            <a:r>
              <a:rPr lang="en" sz="3400" b="1">
                <a:solidFill>
                  <a:schemeClr val="dk1"/>
                </a:solidFill>
                <a:latin typeface="Raleway"/>
                <a:ea typeface="Raleway"/>
                <a:cs typeface="Raleway"/>
                <a:sym typeface="Raleway"/>
              </a:rPr>
              <a:t>Timelines and Checklists</a:t>
            </a:r>
            <a:endParaRPr sz="2000" dirty="0">
              <a:solidFill>
                <a:schemeClr val="dk1"/>
              </a:solidFill>
            </a:endParaRPr>
          </a:p>
        </p:txBody>
      </p:sp>
      <p:pic>
        <p:nvPicPr>
          <p:cNvPr id="138" name="Google Shape;138;p20"/>
          <p:cNvPicPr preferRelativeResize="0"/>
          <p:nvPr/>
        </p:nvPicPr>
        <p:blipFill>
          <a:blip r:embed="rId3">
            <a:alphaModFix/>
          </a:blip>
          <a:stretch>
            <a:fillRect/>
          </a:stretch>
        </p:blipFill>
        <p:spPr>
          <a:xfrm>
            <a:off x="7614625" y="13088"/>
            <a:ext cx="1214100" cy="910575"/>
          </a:xfrm>
          <a:prstGeom prst="rect">
            <a:avLst/>
          </a:prstGeom>
          <a:noFill/>
          <a:ln>
            <a:noFill/>
          </a:ln>
        </p:spPr>
      </p:pic>
      <p:sp>
        <p:nvSpPr>
          <p:cNvPr id="139" name="Google Shape;139;p20"/>
          <p:cNvSpPr txBox="1">
            <a:spLocks noGrp="1"/>
          </p:cNvSpPr>
          <p:nvPr>
            <p:ph type="title" idx="4294967295"/>
          </p:nvPr>
        </p:nvSpPr>
        <p:spPr>
          <a:xfrm>
            <a:off x="411825" y="1038000"/>
            <a:ext cx="8536500" cy="30675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1000"/>
              </a:spcBef>
              <a:spcAft>
                <a:spcPts val="0"/>
              </a:spcAft>
              <a:buSzPts val="2000"/>
              <a:buFont typeface="Lato"/>
              <a:buChar char="❖"/>
            </a:pPr>
            <a:r>
              <a:rPr lang="en" sz="2100" b="1">
                <a:latin typeface="Lato"/>
                <a:ea typeface="Lato"/>
                <a:cs typeface="Lato"/>
                <a:sym typeface="Lato"/>
              </a:rPr>
              <a:t>Timeline</a:t>
            </a:r>
            <a:br>
              <a:rPr lang="en" sz="2100" b="1">
                <a:latin typeface="Lato"/>
                <a:ea typeface="Lato"/>
                <a:cs typeface="Lato"/>
                <a:sym typeface="Lato"/>
              </a:rPr>
            </a:br>
            <a:r>
              <a:rPr lang="en" sz="1900">
                <a:latin typeface="Lato"/>
                <a:ea typeface="Lato"/>
                <a:cs typeface="Lato"/>
                <a:sym typeface="Lato"/>
              </a:rPr>
              <a:t>Shows  when activities will begin and end during the grant's funding period</a:t>
            </a:r>
            <a:endParaRPr sz="1900" dirty="0">
              <a:latin typeface="Lato"/>
              <a:ea typeface="Lato"/>
              <a:cs typeface="Lato"/>
              <a:sym typeface="Lato"/>
            </a:endParaRPr>
          </a:p>
          <a:p>
            <a:pPr marL="457200" lvl="0" indent="-355600" algn="l" rtl="0">
              <a:lnSpc>
                <a:spcPct val="100000"/>
              </a:lnSpc>
              <a:spcBef>
                <a:spcPts val="1000"/>
              </a:spcBef>
              <a:spcAft>
                <a:spcPts val="0"/>
              </a:spcAft>
              <a:buSzPts val="2000"/>
              <a:buFont typeface="Lato"/>
              <a:buChar char="❖"/>
            </a:pPr>
            <a:r>
              <a:rPr lang="en" sz="2200" b="1">
                <a:latin typeface="Lato"/>
                <a:ea typeface="Lato"/>
                <a:cs typeface="Lato"/>
                <a:sym typeface="Lato"/>
              </a:rPr>
              <a:t>Checklist</a:t>
            </a:r>
            <a:br>
              <a:rPr lang="en" sz="2200" b="1">
                <a:latin typeface="Lato"/>
                <a:ea typeface="Lato"/>
                <a:cs typeface="Lato"/>
                <a:sym typeface="Lato"/>
              </a:rPr>
            </a:br>
            <a:r>
              <a:rPr lang="en" sz="1900">
                <a:latin typeface="Lato"/>
                <a:ea typeface="Lato"/>
                <a:cs typeface="Lato"/>
                <a:sym typeface="Lato"/>
              </a:rPr>
              <a:t>Encompasses a lot of steps that are completed by different groups</a:t>
            </a:r>
            <a:endParaRPr sz="1900" dirty="0">
              <a:latin typeface="Lato"/>
              <a:ea typeface="Lato"/>
              <a:cs typeface="Lato"/>
              <a:sym typeface="Lato"/>
            </a:endParaRPr>
          </a:p>
          <a:p>
            <a:pPr marL="914400" lvl="1" indent="-349250" algn="l" rtl="0">
              <a:lnSpc>
                <a:spcPct val="100000"/>
              </a:lnSpc>
              <a:spcBef>
                <a:spcPts val="600"/>
              </a:spcBef>
              <a:spcAft>
                <a:spcPts val="0"/>
              </a:spcAft>
              <a:buSzPts val="1900"/>
              <a:buFont typeface="Lato"/>
              <a:buChar char="➢"/>
            </a:pPr>
            <a:r>
              <a:rPr lang="en" sz="1900">
                <a:latin typeface="Lato"/>
                <a:ea typeface="Lato"/>
                <a:cs typeface="Lato"/>
                <a:sym typeface="Lato"/>
              </a:rPr>
              <a:t>F</a:t>
            </a:r>
            <a:r>
              <a:rPr lang="en" sz="1700">
                <a:latin typeface="Lato"/>
                <a:ea typeface="Lato"/>
                <a:cs typeface="Lato"/>
                <a:sym typeface="Lato"/>
              </a:rPr>
              <a:t>amiliarize yourself with the overall Grants Lifecycle</a:t>
            </a:r>
            <a:endParaRPr sz="1700" dirty="0">
              <a:latin typeface="Lato"/>
              <a:ea typeface="Lato"/>
              <a:cs typeface="Lato"/>
              <a:sym typeface="Lato"/>
            </a:endParaRPr>
          </a:p>
          <a:p>
            <a:pPr marL="914400" lvl="1" indent="-336550" algn="l" rtl="0">
              <a:lnSpc>
                <a:spcPct val="100000"/>
              </a:lnSpc>
              <a:spcBef>
                <a:spcPts val="0"/>
              </a:spcBef>
              <a:spcAft>
                <a:spcPts val="0"/>
              </a:spcAft>
              <a:buSzPts val="1700"/>
              <a:buFont typeface="Lato"/>
              <a:buChar char="➢"/>
            </a:pPr>
            <a:r>
              <a:rPr lang="en" sz="1700">
                <a:latin typeface="Lato"/>
                <a:ea typeface="Lato"/>
                <a:cs typeface="Lato"/>
                <a:sym typeface="Lato"/>
              </a:rPr>
              <a:t>Determine your eligibility for funding </a:t>
            </a:r>
            <a:endParaRPr sz="1700" dirty="0">
              <a:latin typeface="Lato"/>
              <a:ea typeface="Lato"/>
              <a:cs typeface="Lato"/>
              <a:sym typeface="Lato"/>
            </a:endParaRPr>
          </a:p>
          <a:p>
            <a:pPr marL="914400" lvl="1" indent="-336550" algn="l" rtl="0">
              <a:lnSpc>
                <a:spcPct val="100000"/>
              </a:lnSpc>
              <a:spcBef>
                <a:spcPts val="0"/>
              </a:spcBef>
              <a:spcAft>
                <a:spcPts val="0"/>
              </a:spcAft>
              <a:buSzPts val="1700"/>
              <a:buFont typeface="Lato"/>
              <a:buChar char="➢"/>
            </a:pPr>
            <a:r>
              <a:rPr lang="en" sz="1700">
                <a:latin typeface="Lato"/>
                <a:ea typeface="Lato"/>
                <a:cs typeface="Lato"/>
                <a:sym typeface="Lato"/>
              </a:rPr>
              <a:t>Identify the right types of funding opportunities for you</a:t>
            </a:r>
            <a:endParaRPr sz="1700" dirty="0">
              <a:latin typeface="Lato"/>
              <a:ea typeface="Lato"/>
              <a:cs typeface="Lato"/>
              <a:sym typeface="Lato"/>
            </a:endParaRPr>
          </a:p>
          <a:p>
            <a:pPr marL="914400" lvl="1" indent="-336550" algn="l" rtl="0">
              <a:lnSpc>
                <a:spcPct val="100000"/>
              </a:lnSpc>
              <a:spcBef>
                <a:spcPts val="0"/>
              </a:spcBef>
              <a:spcAft>
                <a:spcPts val="0"/>
              </a:spcAft>
              <a:buSzPts val="1700"/>
              <a:buFont typeface="Lato"/>
              <a:buChar char="➢"/>
            </a:pPr>
            <a:r>
              <a:rPr lang="en" sz="1700">
                <a:latin typeface="Lato"/>
                <a:ea typeface="Lato"/>
                <a:cs typeface="Lato"/>
                <a:sym typeface="Lato"/>
              </a:rPr>
              <a:t>Learn about the reporting requirements </a:t>
            </a:r>
            <a:endParaRPr sz="1700" dirty="0">
              <a:latin typeface="Lato"/>
              <a:ea typeface="Lato"/>
              <a:cs typeface="Lato"/>
              <a:sym typeface="Lato"/>
            </a:endParaRPr>
          </a:p>
          <a:p>
            <a:pPr marL="914400" lvl="1" indent="-336550" algn="l" rtl="0">
              <a:lnSpc>
                <a:spcPct val="100000"/>
              </a:lnSpc>
              <a:spcBef>
                <a:spcPts val="0"/>
              </a:spcBef>
              <a:spcAft>
                <a:spcPts val="0"/>
              </a:spcAft>
              <a:buSzPts val="1700"/>
              <a:buFont typeface="Lato"/>
              <a:buChar char="➢"/>
            </a:pPr>
            <a:r>
              <a:rPr lang="en" sz="1700">
                <a:latin typeface="Lato"/>
                <a:ea typeface="Lato"/>
                <a:cs typeface="Lato"/>
                <a:sym typeface="Lato"/>
              </a:rPr>
              <a:t>Search for the specific grant you will apply for</a:t>
            </a:r>
            <a:endParaRPr sz="1700" dirty="0">
              <a:latin typeface="Lato"/>
              <a:ea typeface="Lato"/>
              <a:cs typeface="Lato"/>
              <a:sym typeface="Lato"/>
            </a:endParaRPr>
          </a:p>
          <a:p>
            <a:pPr marL="914400" lvl="1" indent="-336550" algn="l" rtl="0">
              <a:lnSpc>
                <a:spcPct val="100000"/>
              </a:lnSpc>
              <a:spcBef>
                <a:spcPts val="0"/>
              </a:spcBef>
              <a:spcAft>
                <a:spcPts val="0"/>
              </a:spcAft>
              <a:buSzPts val="1700"/>
              <a:buFont typeface="Lato"/>
              <a:buChar char="➢"/>
            </a:pPr>
            <a:r>
              <a:rPr lang="en" sz="1700">
                <a:latin typeface="Lato"/>
                <a:ea typeface="Lato"/>
                <a:cs typeface="Lato"/>
                <a:sym typeface="Lato"/>
              </a:rPr>
              <a:t>Confirm that you are eligible to apply for that grant</a:t>
            </a:r>
            <a:endParaRPr sz="1700" dirty="0">
              <a:latin typeface="Lato"/>
              <a:ea typeface="Lato"/>
              <a:cs typeface="Lato"/>
              <a:sym typeface="Lato"/>
            </a:endParaRPr>
          </a:p>
          <a:p>
            <a:pPr marL="914400" lvl="1" indent="-336550" algn="l" rtl="0">
              <a:lnSpc>
                <a:spcPct val="100000"/>
              </a:lnSpc>
              <a:spcBef>
                <a:spcPts val="0"/>
              </a:spcBef>
              <a:spcAft>
                <a:spcPts val="0"/>
              </a:spcAft>
              <a:buSzPts val="1700"/>
              <a:buFont typeface="Lato"/>
              <a:buChar char="➢"/>
            </a:pPr>
            <a:r>
              <a:rPr lang="en" sz="1800">
                <a:latin typeface="Lato"/>
                <a:ea typeface="Lato"/>
                <a:cs typeface="Lato"/>
                <a:sym typeface="Lato"/>
              </a:rPr>
              <a:t> Apply for the grant</a:t>
            </a:r>
            <a:endParaRPr sz="1800" dirty="0">
              <a:latin typeface="Lato"/>
              <a:ea typeface="Lato"/>
              <a:cs typeface="Lato"/>
              <a:sym typeface="Lato"/>
            </a:endParaRPr>
          </a:p>
        </p:txBody>
      </p:sp>
      <p:sp>
        <p:nvSpPr>
          <p:cNvPr id="140" name="Google Shape;140;p20"/>
          <p:cNvSpPr txBox="1">
            <a:spLocks noGrp="1"/>
          </p:cNvSpPr>
          <p:nvPr>
            <p:ph type="title" idx="4294967295"/>
          </p:nvPr>
        </p:nvSpPr>
        <p:spPr>
          <a:xfrm>
            <a:off x="154775" y="84375"/>
            <a:ext cx="3380700" cy="411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1600"/>
              </a:spcAft>
              <a:buNone/>
            </a:pPr>
            <a:r>
              <a:rPr lang="en" sz="2377"/>
              <a:t>How to Write a Proposal</a:t>
            </a:r>
            <a:br>
              <a:rPr lang="en" sz="3600"/>
            </a:br>
            <a:endParaRPr sz="2800" dirty="0"/>
          </a:p>
        </p:txBody>
      </p:sp>
      <p:cxnSp>
        <p:nvCxnSpPr>
          <p:cNvPr id="141" name="Google Shape;141;p20"/>
          <p:cNvCxnSpPr/>
          <p:nvPr/>
        </p:nvCxnSpPr>
        <p:spPr>
          <a:xfrm rot="10800000" flipH="1">
            <a:off x="307175" y="1004000"/>
            <a:ext cx="7022400" cy="12300"/>
          </a:xfrm>
          <a:prstGeom prst="straightConnector1">
            <a:avLst/>
          </a:prstGeom>
          <a:noFill/>
          <a:ln w="9525" cap="flat" cmpd="sng">
            <a:solidFill>
              <a:schemeClr val="accent4"/>
            </a:solidFill>
            <a:prstDash val="solid"/>
            <a:round/>
            <a:headEnd type="none" w="med" len="med"/>
            <a:tailEnd type="none" w="med" len="med"/>
          </a:ln>
        </p:spPr>
      </p:cxnSp>
      <p:sp>
        <p:nvSpPr>
          <p:cNvPr id="142" name="Google Shape;142;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1"/>
          <p:cNvSpPr txBox="1"/>
          <p:nvPr/>
        </p:nvSpPr>
        <p:spPr>
          <a:xfrm>
            <a:off x="230975" y="361625"/>
            <a:ext cx="51972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600"/>
              </a:spcAft>
              <a:buNone/>
            </a:pPr>
            <a:r>
              <a:rPr lang="en" sz="3400" b="1">
                <a:solidFill>
                  <a:schemeClr val="dk1"/>
                </a:solidFill>
                <a:latin typeface="Raleway"/>
                <a:ea typeface="Raleway"/>
                <a:cs typeface="Raleway"/>
                <a:sym typeface="Raleway"/>
              </a:rPr>
              <a:t>Common Components</a:t>
            </a:r>
            <a:endParaRPr sz="2000" dirty="0">
              <a:solidFill>
                <a:schemeClr val="dk1"/>
              </a:solidFill>
            </a:endParaRPr>
          </a:p>
        </p:txBody>
      </p:sp>
      <p:pic>
        <p:nvPicPr>
          <p:cNvPr id="148" name="Google Shape;148;p21"/>
          <p:cNvPicPr preferRelativeResize="0"/>
          <p:nvPr/>
        </p:nvPicPr>
        <p:blipFill>
          <a:blip r:embed="rId3">
            <a:alphaModFix/>
          </a:blip>
          <a:stretch>
            <a:fillRect/>
          </a:stretch>
        </p:blipFill>
        <p:spPr>
          <a:xfrm>
            <a:off x="7614625" y="13088"/>
            <a:ext cx="1214100" cy="910575"/>
          </a:xfrm>
          <a:prstGeom prst="rect">
            <a:avLst/>
          </a:prstGeom>
          <a:noFill/>
          <a:ln>
            <a:noFill/>
          </a:ln>
        </p:spPr>
      </p:pic>
      <p:sp>
        <p:nvSpPr>
          <p:cNvPr id="149" name="Google Shape;149;p21"/>
          <p:cNvSpPr txBox="1">
            <a:spLocks noGrp="1"/>
          </p:cNvSpPr>
          <p:nvPr>
            <p:ph type="title" idx="4294967295"/>
          </p:nvPr>
        </p:nvSpPr>
        <p:spPr>
          <a:xfrm>
            <a:off x="383375" y="1099125"/>
            <a:ext cx="8627100" cy="3067500"/>
          </a:xfrm>
          <a:prstGeom prst="rect">
            <a:avLst/>
          </a:prstGeom>
        </p:spPr>
        <p:txBody>
          <a:bodyPr spcFirstLastPara="1" wrap="square" lIns="91425" tIns="91425" rIns="91425" bIns="91425" anchor="t" anchorCtr="0">
            <a:noAutofit/>
          </a:bodyPr>
          <a:lstStyle/>
          <a:p>
            <a:pPr marL="457200" lvl="0" indent="-368300" algn="l" rtl="0">
              <a:lnSpc>
                <a:spcPct val="100000"/>
              </a:lnSpc>
              <a:spcBef>
                <a:spcPts val="0"/>
              </a:spcBef>
              <a:spcAft>
                <a:spcPts val="0"/>
              </a:spcAft>
              <a:buSzPts val="2200"/>
              <a:buFont typeface="Lato"/>
              <a:buChar char="❖"/>
            </a:pPr>
            <a:r>
              <a:rPr lang="en" sz="2200">
                <a:latin typeface="Lato"/>
                <a:ea typeface="Lato"/>
                <a:cs typeface="Lato"/>
                <a:sym typeface="Lato"/>
              </a:rPr>
              <a:t>Background/Needs Statement</a:t>
            </a:r>
            <a:endParaRPr sz="2200" dirty="0">
              <a:latin typeface="Lato"/>
              <a:ea typeface="Lato"/>
              <a:cs typeface="Lato"/>
              <a:sym typeface="Lato"/>
            </a:endParaRPr>
          </a:p>
          <a:p>
            <a:pPr marL="457200" lvl="0" indent="-368300" algn="l" rtl="0">
              <a:lnSpc>
                <a:spcPct val="100000"/>
              </a:lnSpc>
              <a:spcBef>
                <a:spcPts val="1200"/>
              </a:spcBef>
              <a:spcAft>
                <a:spcPts val="0"/>
              </a:spcAft>
              <a:buSzPts val="2200"/>
              <a:buFont typeface="Lato"/>
              <a:buChar char="❖"/>
            </a:pPr>
            <a:r>
              <a:rPr lang="en" sz="2200">
                <a:latin typeface="Lato"/>
                <a:ea typeface="Lato"/>
                <a:cs typeface="Lato"/>
                <a:sym typeface="Lato"/>
              </a:rPr>
              <a:t>Why do you need this money?</a:t>
            </a:r>
            <a:endParaRPr sz="2200" dirty="0">
              <a:latin typeface="Lato"/>
              <a:ea typeface="Lato"/>
              <a:cs typeface="Lato"/>
              <a:sym typeface="Lato"/>
            </a:endParaRPr>
          </a:p>
          <a:p>
            <a:pPr marL="457200" lvl="0" indent="-368300" algn="l" rtl="0">
              <a:lnSpc>
                <a:spcPct val="100000"/>
              </a:lnSpc>
              <a:spcBef>
                <a:spcPts val="1200"/>
              </a:spcBef>
              <a:spcAft>
                <a:spcPts val="0"/>
              </a:spcAft>
              <a:buSzPts val="2200"/>
              <a:buFont typeface="Lato"/>
              <a:buChar char="❖"/>
            </a:pPr>
            <a:r>
              <a:rPr lang="en" sz="2200">
                <a:latin typeface="Lato"/>
                <a:ea typeface="Lato"/>
                <a:cs typeface="Lato"/>
                <a:sym typeface="Lato"/>
              </a:rPr>
              <a:t>What do you hope to accomplish with it?</a:t>
            </a:r>
            <a:endParaRPr sz="2200" dirty="0">
              <a:latin typeface="Lato"/>
              <a:ea typeface="Lato"/>
              <a:cs typeface="Lato"/>
              <a:sym typeface="Lato"/>
            </a:endParaRPr>
          </a:p>
          <a:p>
            <a:pPr marL="457200" lvl="0" indent="-368300" algn="l" rtl="0">
              <a:lnSpc>
                <a:spcPct val="100000"/>
              </a:lnSpc>
              <a:spcBef>
                <a:spcPts val="1200"/>
              </a:spcBef>
              <a:spcAft>
                <a:spcPts val="0"/>
              </a:spcAft>
              <a:buSzPts val="2200"/>
              <a:buFont typeface="Lato"/>
              <a:buChar char="❖"/>
            </a:pPr>
            <a:r>
              <a:rPr lang="en" sz="2200">
                <a:latin typeface="Lato"/>
                <a:ea typeface="Lato"/>
                <a:cs typeface="Lato"/>
                <a:sym typeface="Lato"/>
              </a:rPr>
              <a:t>Why do you need this funding/program now?</a:t>
            </a:r>
            <a:endParaRPr sz="2200" dirty="0">
              <a:latin typeface="Lato"/>
              <a:ea typeface="Lato"/>
              <a:cs typeface="Lato"/>
              <a:sym typeface="Lato"/>
            </a:endParaRPr>
          </a:p>
          <a:p>
            <a:pPr marL="457200" lvl="0" indent="-368300" algn="l" rtl="0">
              <a:lnSpc>
                <a:spcPct val="100000"/>
              </a:lnSpc>
              <a:spcBef>
                <a:spcPts val="1200"/>
              </a:spcBef>
              <a:spcAft>
                <a:spcPts val="0"/>
              </a:spcAft>
              <a:buSzPts val="2200"/>
              <a:buFont typeface="Lato"/>
              <a:buChar char="❖"/>
            </a:pPr>
            <a:r>
              <a:rPr lang="en" sz="2200">
                <a:latin typeface="Lato"/>
                <a:ea typeface="Lato"/>
                <a:cs typeface="Lato"/>
                <a:sym typeface="Lato"/>
              </a:rPr>
              <a:t>What need does it fill?  Eg, feed all the people who come for food.  Feed elderly who are homebound?  Feed more children? Give people bigger food bags? Feed people who don't have kitchens in their home? Feed the homeless.</a:t>
            </a:r>
            <a:endParaRPr sz="2200" dirty="0">
              <a:latin typeface="Lato"/>
              <a:ea typeface="Lato"/>
              <a:cs typeface="Lato"/>
              <a:sym typeface="Lato"/>
            </a:endParaRPr>
          </a:p>
          <a:p>
            <a:pPr marL="0" lvl="0" indent="0" algn="l" rtl="0">
              <a:lnSpc>
                <a:spcPct val="100000"/>
              </a:lnSpc>
              <a:spcBef>
                <a:spcPts val="1200"/>
              </a:spcBef>
              <a:spcAft>
                <a:spcPts val="600"/>
              </a:spcAft>
              <a:buNone/>
            </a:pPr>
            <a:endParaRPr sz="2000" dirty="0">
              <a:latin typeface="Lato"/>
              <a:ea typeface="Lato"/>
              <a:cs typeface="Lato"/>
              <a:sym typeface="Lato"/>
            </a:endParaRPr>
          </a:p>
        </p:txBody>
      </p:sp>
      <p:sp>
        <p:nvSpPr>
          <p:cNvPr id="150" name="Google Shape;150;p21"/>
          <p:cNvSpPr txBox="1">
            <a:spLocks noGrp="1"/>
          </p:cNvSpPr>
          <p:nvPr>
            <p:ph type="title" idx="4294967295"/>
          </p:nvPr>
        </p:nvSpPr>
        <p:spPr>
          <a:xfrm>
            <a:off x="154775" y="84375"/>
            <a:ext cx="3380700" cy="411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1600"/>
              </a:spcAft>
              <a:buNone/>
            </a:pPr>
            <a:r>
              <a:rPr lang="en" sz="2377"/>
              <a:t>How to Write a Proposal</a:t>
            </a:r>
            <a:br>
              <a:rPr lang="en" sz="3600"/>
            </a:br>
            <a:endParaRPr sz="2800" dirty="0"/>
          </a:p>
        </p:txBody>
      </p:sp>
      <p:cxnSp>
        <p:nvCxnSpPr>
          <p:cNvPr id="151" name="Google Shape;151;p21"/>
          <p:cNvCxnSpPr/>
          <p:nvPr/>
        </p:nvCxnSpPr>
        <p:spPr>
          <a:xfrm rot="10800000" flipH="1">
            <a:off x="307175" y="1004000"/>
            <a:ext cx="7022400" cy="12300"/>
          </a:xfrm>
          <a:prstGeom prst="straightConnector1">
            <a:avLst/>
          </a:prstGeom>
          <a:noFill/>
          <a:ln w="9525" cap="flat" cmpd="sng">
            <a:solidFill>
              <a:schemeClr val="accent4"/>
            </a:solidFill>
            <a:prstDash val="solid"/>
            <a:round/>
            <a:headEnd type="none" w="med" len="med"/>
            <a:tailEnd type="none" w="med" len="med"/>
          </a:ln>
        </p:spPr>
      </p:cxnSp>
      <p:sp>
        <p:nvSpPr>
          <p:cNvPr id="152" name="Google Shape;15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dirty="0"/>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2002</Words>
  <Application>Microsoft Office PowerPoint</Application>
  <PresentationFormat>On-screen Show (16:9)</PresentationFormat>
  <Paragraphs>213</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Lato</vt:lpstr>
      <vt:lpstr>Arial Narrow</vt:lpstr>
      <vt:lpstr>Roboto</vt:lpstr>
      <vt:lpstr>Roboto Slab</vt:lpstr>
      <vt:lpstr>Raleway</vt:lpstr>
      <vt:lpstr>Marina</vt:lpstr>
      <vt:lpstr>How to Write a  Grant Proposal</vt:lpstr>
      <vt:lpstr>Organization/Planning What is the purpose of this grant Is it to support the work of your org? Is it to support a program Make an outline of what you want to accomplish What are your goals?  What do you hope to achieve? How will you measure your outcomes? Page Limits/Word Counts - You need this info and you need to comply with it or you could get knocked out of the running.</vt:lpstr>
      <vt:lpstr>The Sustainability Questions If you ask for $25,000 to support a new program, what is your plan for when the grant money runs? Do you just end the program?  How do you sustain it?  Where does additional funding come from?  Finding Time - You need to set aside a few days to write a grant. You got to clear the deck to get a few hours at a time.   You need time to think, make an outline, figure out all the answers to the questions before you write the grant. </vt:lpstr>
      <vt:lpstr>Research - What is the right foundation for your request? Does the foundation fund the kind of program you need funded? Have they funded in SI before? Is it within their scope or mission? Look up what other organizations they have funded and  What they have funded? Is your program a fit? Find out what they require in reports back to them? Do you have to do a budget modification to correctly utilize the funds?   Do you know if they want a certain number of deliverables completed?</vt:lpstr>
      <vt:lpstr>What is innovative about your project? Is somebody else doing this same program on Staten Island? Why is your grant proposal different than their proposed program? Will you be providing services to a group of people not currently getting services because of ……… Is your proposed service reaching a harder population to engage?</vt:lpstr>
      <vt:lpstr>Anticipate Common Questions:</vt:lpstr>
      <vt:lpstr>Confirm institutional buy-in: Does your board need to approve the grant?  Who needs to review it?  Identify who will work on the grant, who will edit grant, who will review it for content and accuracy and adherence to grant guidelines (number of pages, words, downloadability etc) Develop a timeline/checklist and stick to your timeline Plan for the expected unexpected Who needs to review/sign off on  the final documents?  Is the person signing available? Check-in regularly and proactively with the funder</vt:lpstr>
      <vt:lpstr>Timeline Shows  when activities will begin and end during the grant's funding period Checklist Encompasses a lot of steps that are completed by different groups Familiarize yourself with the overall Grants Lifecycle Determine your eligibility for funding  Identify the right types of funding opportunities for you Learn about the reporting requirements  Search for the specific grant you will apply for Confirm that you are eligible to apply for that grant  Apply for the grant</vt:lpstr>
      <vt:lpstr>Background/Needs Statement Why do you need this money? What do you hope to accomplish with it? Why do you need this funding/program now? What need does it fill?  Eg, feed all the people who come for food.  Feed elderly who are homebound?  Feed more children? Give people bigger food bags? Feed people who don't have kitchens in their home? Feed the homeless. </vt:lpstr>
      <vt:lpstr>How do you what the need is?   What statistics do you have? Stats from your program?   From the Hunger Task Force? Stats on hunger in Staten Island?   In NYC?  In NY State?  In the US? Why these hunger stats now?   What outside sources can you quote in your needs assessment?   Are you sure you have a need for this program you want to fund?</vt:lpstr>
      <vt:lpstr>Project Description Summary - This is your ‘executive summary’ What do you propose to do?   Why do you think you need to do this (needs assessment)   Tell what you will accomplish with these funds  “We are proposing to add a Saturday food distribution day to our food pantry because many poor families have to feed their kids on weekend days when no free school meals are available to them.”  By adding a weekend distribution, we will be able to serve more families who are already in financial straits and who are left to produce more meals with less resources for their families. With the grant we will provide an additional 200 meals a week.  We will need funding for both food and for staff (stipends for volunteers) and gas, and insurance for the van that will pick up the food and distribute it on Saturday mornings.</vt:lpstr>
      <vt:lpstr>Evaluation  We will evaluate the effectiveness of this program by conducting a satisfaction survey for the families that utilize the Saturday program; measure the number of meals given out and any uptake or decrease of food distributed, We will collect demographic information on the clients; Race and Ethnicity; household income, immigration status, number of children, number of meals served (will meet or exceed what was proposed as the meal deliverable), FT or PT working family, disability in family, foster children, single parent, not in NYCHA or Section 8 housing (or in NYCHA or Section 8 housing)</vt:lpstr>
      <vt:lpstr>Sustainability The funder wants to know:  if they invest in your project to achieve “A” what happens at the end of the grant year, when the money runs out?  Not a good idea, to start a program, fill a need and then the program ends and you have created an expectation of being able to fill that need, but now you have no $ to do so. What are some ideas to sustain the new program?  Research and find other foundations that can carry on the program. Look to develop a volunteer force that can function instead of a paid staff persons. Rely on volunteers and use the money for start up costs (equipment, supplies) or food.  Look for other partnerships to help sustain your project.  Get a supermarket to commit to give you food ongoing; or store to give supplies; hook up with a house of worship that will give you ongoing volunteers supplies or funds.</vt:lpstr>
      <vt:lpstr>Budget: Personnel and OTPS (other than personnel services) Personnel is who you hire on payroll OTPS are stipend volunteers, contracted workers Supplies Utilities Rent Food Gas, transportation costs, truck insurance, repair costs Leasing (copier,  hi-lo, pallet jack,  truck, tents, etc.._ </vt:lpstr>
      <vt:lpstr>Sample Budget Personnel services Pantry director              .25 FTE @ 40,000  =    10,000 Fringe Benefits               20%                   2,000 ____________________________________________________________________________________                                    12,000  OTPS (Other Than Personnel Service) Volunteer stipends at $25 x 100                                                             2,500 Food                                                      10,000 Supplies plastic grocery, produce, garbage bags                                 1,500 OTPS Total       14,000 GRAND TOTAL                                                                                                       26,000</vt:lpstr>
      <vt:lpstr>Brief summary of project Organization’s history and mission Tell your story!  How did you begin?  How have you grown? What is your mission (do you have a mission statement?)  How do you carry out your mission? What good have you done for your community? Neighborhood? borough Statement of need/opportunity Organizational capacity Timeliness of your intervention Partners</vt:lpstr>
      <vt:lpstr>Target population &amp; Geographic area (borough, neighborhood) Who are the people you will serve with this grant? Race/ethnicity, poverty status, housing situation, neighborhood, community board or borough?  Vulnerability factors: disabilities, children, teens, elderly, infirmed, living with HIV, mental illness, drug users, homeless. Strategies/Project design How will you accomplish your reason or objective for this grant?  </vt:lpstr>
      <vt:lpstr>Length of project/Timeline should be consistent with the grant period Staffing/Leadership  what staff (volunteer or paid will oversee this funded program and who will have the ultimate responsibility of oversight.  The agency director, the Pastor or Rabbi or Imam, the board of directors. Alignment with funder’s goals</vt:lpstr>
      <vt:lpstr>Pro-Tip - Use Data: NYC Open Data NYC Community Health Profiles City Health Data Dashboard Datat2GoHealthNYC</vt:lpstr>
      <vt:lpstr>Monitoring &amp; Evaluation are important next steps after defining your outcomes An evaluation strategy allows you to demonstrate the effectiveness of your project and give you the evidence of success for future funding, expansion, or replication of the program Specify program objectives in measurable terms - How many meals?  How many people fed? Identity key indicators of success  - Everybody that came for food got food.   Outline data collection and analysis activities -sign in in sheets Develop a process to monitor the success of the project on an ongoing basis and add your monthly stats together</vt:lpstr>
      <vt:lpstr>The sustainability section should not be something that is made up by the grant writer Example of sustainable requests: Time-limited projects: goal is to move the needle on helping people. Pilots/Proof of concept - test out your new idea by doing a pilot project Sustainable funding model - fee for services, health payer reimbursable Replicable results with communications/dissemination plans Tell people the great outcome you have accomplished! Lasting impact on participants: do client survey (at beginning/end of program)</vt:lpstr>
      <vt:lpstr>Review the Grant Proposal Project Overview: Have a grant review group go over what you have written. Is your proposal clear to them?  What do you like/dislike about this request? How could this description be made stronger? You can ask the funder to review your proposal to see if it is acceptable or how you can make it better.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Write a  Grant Proposal</dc:title>
  <dc:creator>Fowler Susan</dc:creator>
  <cp:lastModifiedBy>Susan Fowler</cp:lastModifiedBy>
  <cp:revision>3</cp:revision>
  <dcterms:modified xsi:type="dcterms:W3CDTF">2022-08-08T20:35:58Z</dcterms:modified>
</cp:coreProperties>
</file>